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57" r:id="rId3"/>
    <p:sldId id="258" r:id="rId4"/>
    <p:sldId id="262" r:id="rId5"/>
    <p:sldId id="263" r:id="rId6"/>
    <p:sldId id="261" r:id="rId7"/>
    <p:sldId id="264"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8B1A8E0-878A-44FC-8BAD-9B5940BD78FA}" v="18" dt="2026-01-16T14:35:49.41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993" autoAdjust="0"/>
    <p:restoredTop sz="72132" autoAdjust="0"/>
  </p:normalViewPr>
  <p:slideViewPr>
    <p:cSldViewPr snapToGrid="0">
      <p:cViewPr varScale="1">
        <p:scale>
          <a:sx n="104" d="100"/>
          <a:sy n="104" d="100"/>
        </p:scale>
        <p:origin x="1060" y="2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iana Mulhall" userId="595dc8c1-14ab-476b-8b28-0bf6df86a0bf" providerId="ADAL" clId="{58017142-3765-420E-B08B-C5E4DD17B265}"/>
    <pc:docChg chg="custSel modSld">
      <pc:chgData name="Diana Mulhall" userId="595dc8c1-14ab-476b-8b28-0bf6df86a0bf" providerId="ADAL" clId="{58017142-3765-420E-B08B-C5E4DD17B265}" dt="2026-01-16T17:59:18.793" v="510" actId="207"/>
      <pc:docMkLst>
        <pc:docMk/>
      </pc:docMkLst>
      <pc:sldChg chg="addSp delSp modSp mod">
        <pc:chgData name="Diana Mulhall" userId="595dc8c1-14ab-476b-8b28-0bf6df86a0bf" providerId="ADAL" clId="{58017142-3765-420E-B08B-C5E4DD17B265}" dt="2026-01-16T17:58:53.180" v="506" actId="207"/>
        <pc:sldMkLst>
          <pc:docMk/>
          <pc:sldMk cId="3011404138" sldId="256"/>
        </pc:sldMkLst>
        <pc:spChg chg="mod">
          <ac:chgData name="Diana Mulhall" userId="595dc8c1-14ab-476b-8b28-0bf6df86a0bf" providerId="ADAL" clId="{58017142-3765-420E-B08B-C5E4DD17B265}" dt="2026-01-16T17:58:53.180" v="506" actId="207"/>
          <ac:spMkLst>
            <pc:docMk/>
            <pc:sldMk cId="3011404138" sldId="256"/>
            <ac:spMk id="2" creationId="{6203F431-345D-8D6E-B92C-9BCD611739EE}"/>
          </ac:spMkLst>
        </pc:spChg>
        <pc:picChg chg="add del mod">
          <ac:chgData name="Diana Mulhall" userId="595dc8c1-14ab-476b-8b28-0bf6df86a0bf" providerId="ADAL" clId="{58017142-3765-420E-B08B-C5E4DD17B265}" dt="2026-01-16T14:27:22.888" v="318" actId="478"/>
          <ac:picMkLst>
            <pc:docMk/>
            <pc:sldMk cId="3011404138" sldId="256"/>
            <ac:picMk id="4" creationId="{777E2381-5D6E-6C9A-9F41-34F644FFC82A}"/>
          </ac:picMkLst>
        </pc:picChg>
        <pc:picChg chg="add mod">
          <ac:chgData name="Diana Mulhall" userId="595dc8c1-14ab-476b-8b28-0bf6df86a0bf" providerId="ADAL" clId="{58017142-3765-420E-B08B-C5E4DD17B265}" dt="2026-01-16T14:34:56.385" v="404" actId="1076"/>
          <ac:picMkLst>
            <pc:docMk/>
            <pc:sldMk cId="3011404138" sldId="256"/>
            <ac:picMk id="4" creationId="{BA232FDE-A32A-90C4-A56B-A3DED31BDAA2}"/>
          </ac:picMkLst>
        </pc:picChg>
        <pc:picChg chg="del">
          <ac:chgData name="Diana Mulhall" userId="595dc8c1-14ab-476b-8b28-0bf6df86a0bf" providerId="ADAL" clId="{58017142-3765-420E-B08B-C5E4DD17B265}" dt="2026-01-16T14:26:48.554" v="315" actId="478"/>
          <ac:picMkLst>
            <pc:docMk/>
            <pc:sldMk cId="3011404138" sldId="256"/>
            <ac:picMk id="5" creationId="{28FA8C60-6C2D-2666-6C68-6A81EFA52AA6}"/>
          </ac:picMkLst>
        </pc:picChg>
        <pc:picChg chg="add del mod">
          <ac:chgData name="Diana Mulhall" userId="595dc8c1-14ab-476b-8b28-0bf6df86a0bf" providerId="ADAL" clId="{58017142-3765-420E-B08B-C5E4DD17B265}" dt="2026-01-16T14:34:37.256" v="402" actId="478"/>
          <ac:picMkLst>
            <pc:docMk/>
            <pc:sldMk cId="3011404138" sldId="256"/>
            <ac:picMk id="7" creationId="{B41453C0-7749-AE44-9E4A-8D4F0129DC64}"/>
          </ac:picMkLst>
        </pc:picChg>
      </pc:sldChg>
      <pc:sldChg chg="modSp mod modNotesTx">
        <pc:chgData name="Diana Mulhall" userId="595dc8c1-14ab-476b-8b28-0bf6df86a0bf" providerId="ADAL" clId="{58017142-3765-420E-B08B-C5E4DD17B265}" dt="2026-01-16T14:33:53.267" v="401" actId="20577"/>
        <pc:sldMkLst>
          <pc:docMk/>
          <pc:sldMk cId="4032277688" sldId="257"/>
        </pc:sldMkLst>
        <pc:spChg chg="mod">
          <ac:chgData name="Diana Mulhall" userId="595dc8c1-14ab-476b-8b28-0bf6df86a0bf" providerId="ADAL" clId="{58017142-3765-420E-B08B-C5E4DD17B265}" dt="2026-01-15T23:06:03.196" v="314" actId="5793"/>
          <ac:spMkLst>
            <pc:docMk/>
            <pc:sldMk cId="4032277688" sldId="257"/>
            <ac:spMk id="3" creationId="{10B615DE-0FC6-B645-58D9-4E25D776165C}"/>
          </ac:spMkLst>
        </pc:spChg>
      </pc:sldChg>
      <pc:sldChg chg="modSp mod">
        <pc:chgData name="Diana Mulhall" userId="595dc8c1-14ab-476b-8b28-0bf6df86a0bf" providerId="ADAL" clId="{58017142-3765-420E-B08B-C5E4DD17B265}" dt="2026-01-15T23:05:14.519" v="311" actId="33524"/>
        <pc:sldMkLst>
          <pc:docMk/>
          <pc:sldMk cId="270532901" sldId="258"/>
        </pc:sldMkLst>
        <pc:spChg chg="mod">
          <ac:chgData name="Diana Mulhall" userId="595dc8c1-14ab-476b-8b28-0bf6df86a0bf" providerId="ADAL" clId="{58017142-3765-420E-B08B-C5E4DD17B265}" dt="2026-01-15T23:05:14.519" v="311" actId="33524"/>
          <ac:spMkLst>
            <pc:docMk/>
            <pc:sldMk cId="270532901" sldId="258"/>
            <ac:spMk id="2" creationId="{953B1169-D376-CD4E-CA8F-3254878B1458}"/>
          </ac:spMkLst>
        </pc:spChg>
        <pc:spChg chg="mod">
          <ac:chgData name="Diana Mulhall" userId="595dc8c1-14ab-476b-8b28-0bf6df86a0bf" providerId="ADAL" clId="{58017142-3765-420E-B08B-C5E4DD17B265}" dt="2026-01-15T22:53:12.287" v="286" actId="255"/>
          <ac:spMkLst>
            <pc:docMk/>
            <pc:sldMk cId="270532901" sldId="258"/>
            <ac:spMk id="3" creationId="{474FBBDE-843B-A1C0-8DAF-F4C56675A8CC}"/>
          </ac:spMkLst>
        </pc:spChg>
      </pc:sldChg>
      <pc:sldChg chg="modSp mod modNotesTx">
        <pc:chgData name="Diana Mulhall" userId="595dc8c1-14ab-476b-8b28-0bf6df86a0bf" providerId="ADAL" clId="{58017142-3765-420E-B08B-C5E4DD17B265}" dt="2026-01-16T14:33:33.198" v="400" actId="20577"/>
        <pc:sldMkLst>
          <pc:docMk/>
          <pc:sldMk cId="3004788438" sldId="261"/>
        </pc:sldMkLst>
        <pc:spChg chg="mod">
          <ac:chgData name="Diana Mulhall" userId="595dc8c1-14ab-476b-8b28-0bf6df86a0bf" providerId="ADAL" clId="{58017142-3765-420E-B08B-C5E4DD17B265}" dt="2026-01-15T23:04:49.731" v="310" actId="20577"/>
          <ac:spMkLst>
            <pc:docMk/>
            <pc:sldMk cId="3004788438" sldId="261"/>
            <ac:spMk id="2" creationId="{B40B4609-A5F1-D463-C048-FD2E3CEC14BA}"/>
          </ac:spMkLst>
        </pc:spChg>
        <pc:spChg chg="mod">
          <ac:chgData name="Diana Mulhall" userId="595dc8c1-14ab-476b-8b28-0bf6df86a0bf" providerId="ADAL" clId="{58017142-3765-420E-B08B-C5E4DD17B265}" dt="2026-01-15T22:54:47.203" v="304" actId="1076"/>
          <ac:spMkLst>
            <pc:docMk/>
            <pc:sldMk cId="3004788438" sldId="261"/>
            <ac:spMk id="3" creationId="{AD9D8419-BCFA-4849-825E-BBC35420D669}"/>
          </ac:spMkLst>
        </pc:spChg>
      </pc:sldChg>
      <pc:sldChg chg="modSp mod modNotesTx">
        <pc:chgData name="Diana Mulhall" userId="595dc8c1-14ab-476b-8b28-0bf6df86a0bf" providerId="ADAL" clId="{58017142-3765-420E-B08B-C5E4DD17B265}" dt="2026-01-16T17:59:11.629" v="509" actId="113"/>
        <pc:sldMkLst>
          <pc:docMk/>
          <pc:sldMk cId="3105875823" sldId="262"/>
        </pc:sldMkLst>
        <pc:spChg chg="mod">
          <ac:chgData name="Diana Mulhall" userId="595dc8c1-14ab-476b-8b28-0bf6df86a0bf" providerId="ADAL" clId="{58017142-3765-420E-B08B-C5E4DD17B265}" dt="2026-01-16T17:58:58.678" v="507" actId="207"/>
          <ac:spMkLst>
            <pc:docMk/>
            <pc:sldMk cId="3105875823" sldId="262"/>
            <ac:spMk id="3" creationId="{74DDCC5F-2CFF-E3C0-E94B-F18873D370D5}"/>
          </ac:spMkLst>
        </pc:spChg>
      </pc:sldChg>
      <pc:sldChg chg="modSp mod modNotesTx">
        <pc:chgData name="Diana Mulhall" userId="595dc8c1-14ab-476b-8b28-0bf6df86a0bf" providerId="ADAL" clId="{58017142-3765-420E-B08B-C5E4DD17B265}" dt="2026-01-16T17:59:18.793" v="510" actId="207"/>
        <pc:sldMkLst>
          <pc:docMk/>
          <pc:sldMk cId="2838904908" sldId="263"/>
        </pc:sldMkLst>
        <pc:spChg chg="mod">
          <ac:chgData name="Diana Mulhall" userId="595dc8c1-14ab-476b-8b28-0bf6df86a0bf" providerId="ADAL" clId="{58017142-3765-420E-B08B-C5E4DD17B265}" dt="2026-01-16T17:59:18.793" v="510" actId="207"/>
          <ac:spMkLst>
            <pc:docMk/>
            <pc:sldMk cId="2838904908" sldId="263"/>
            <ac:spMk id="3" creationId="{809F0A18-9A18-C93A-4CD6-54C4DF96B899}"/>
          </ac:spMkLst>
        </pc:spChg>
      </pc:sldChg>
      <pc:sldChg chg="addSp delSp modSp mod">
        <pc:chgData name="Diana Mulhall" userId="595dc8c1-14ab-476b-8b28-0bf6df86a0bf" providerId="ADAL" clId="{58017142-3765-420E-B08B-C5E4DD17B265}" dt="2026-01-16T14:36:09.440" v="505" actId="20577"/>
        <pc:sldMkLst>
          <pc:docMk/>
          <pc:sldMk cId="1239937892" sldId="264"/>
        </pc:sldMkLst>
        <pc:spChg chg="mod">
          <ac:chgData name="Diana Mulhall" userId="595dc8c1-14ab-476b-8b28-0bf6df86a0bf" providerId="ADAL" clId="{58017142-3765-420E-B08B-C5E4DD17B265}" dt="2026-01-16T14:36:09.440" v="505" actId="20577"/>
          <ac:spMkLst>
            <pc:docMk/>
            <pc:sldMk cId="1239937892" sldId="264"/>
            <ac:spMk id="2" creationId="{CE8AD83D-8796-F482-E522-ADF9C2846917}"/>
          </ac:spMkLst>
        </pc:spChg>
        <pc:picChg chg="add del mod">
          <ac:chgData name="Diana Mulhall" userId="595dc8c1-14ab-476b-8b28-0bf6df86a0bf" providerId="ADAL" clId="{58017142-3765-420E-B08B-C5E4DD17B265}" dt="2026-01-16T14:28:58.023" v="367" actId="478"/>
          <ac:picMkLst>
            <pc:docMk/>
            <pc:sldMk cId="1239937892" sldId="264"/>
            <ac:picMk id="4" creationId="{9A7E8279-84B3-89FA-45F9-E285176DFBE5}"/>
          </ac:picMkLst>
        </pc:picChg>
        <pc:picChg chg="add mod">
          <ac:chgData name="Diana Mulhall" userId="595dc8c1-14ab-476b-8b28-0bf6df86a0bf" providerId="ADAL" clId="{58017142-3765-420E-B08B-C5E4DD17B265}" dt="2026-01-16T14:35:51.295" v="448" actId="1076"/>
          <ac:picMkLst>
            <pc:docMk/>
            <pc:sldMk cId="1239937892" sldId="264"/>
            <ac:picMk id="4" creationId="{C41F71D4-947C-BD32-0DD5-1613E2E26569}"/>
          </ac:picMkLst>
        </pc:picChg>
        <pc:picChg chg="del">
          <ac:chgData name="Diana Mulhall" userId="595dc8c1-14ab-476b-8b28-0bf6df86a0bf" providerId="ADAL" clId="{58017142-3765-420E-B08B-C5E4DD17B265}" dt="2026-01-16T14:28:37.525" v="365" actId="478"/>
          <ac:picMkLst>
            <pc:docMk/>
            <pc:sldMk cId="1239937892" sldId="264"/>
            <ac:picMk id="5" creationId="{D899D69D-5726-7FD0-03F7-237A8E684CB9}"/>
          </ac:picMkLst>
        </pc:picChg>
        <pc:picChg chg="add del mod">
          <ac:chgData name="Diana Mulhall" userId="595dc8c1-14ab-476b-8b28-0bf6df86a0bf" providerId="ADAL" clId="{58017142-3765-420E-B08B-C5E4DD17B265}" dt="2026-01-16T14:29:17.574" v="369" actId="478"/>
          <ac:picMkLst>
            <pc:docMk/>
            <pc:sldMk cId="1239937892" sldId="264"/>
            <ac:picMk id="7" creationId="{39FCC0AE-E6B1-2F43-E254-BE99DF56B50D}"/>
          </ac:picMkLst>
        </pc:picChg>
        <pc:picChg chg="add del mod">
          <ac:chgData name="Diana Mulhall" userId="595dc8c1-14ab-476b-8b28-0bf6df86a0bf" providerId="ADAL" clId="{58017142-3765-420E-B08B-C5E4DD17B265}" dt="2026-01-16T14:30:58.103" v="373" actId="478"/>
          <ac:picMkLst>
            <pc:docMk/>
            <pc:sldMk cId="1239937892" sldId="264"/>
            <ac:picMk id="9" creationId="{BEEA34DA-2BAD-7FEF-AF54-CB24FAF50238}"/>
          </ac:picMkLst>
        </pc:picChg>
        <pc:picChg chg="add del mod">
          <ac:chgData name="Diana Mulhall" userId="595dc8c1-14ab-476b-8b28-0bf6df86a0bf" providerId="ADAL" clId="{58017142-3765-420E-B08B-C5E4DD17B265}" dt="2026-01-16T14:31:16.283" v="375" actId="478"/>
          <ac:picMkLst>
            <pc:docMk/>
            <pc:sldMk cId="1239937892" sldId="264"/>
            <ac:picMk id="11" creationId="{14B7A54F-F1B1-24DA-1C6E-DF61396BBC97}"/>
          </ac:picMkLst>
        </pc:picChg>
        <pc:picChg chg="add del mod">
          <ac:chgData name="Diana Mulhall" userId="595dc8c1-14ab-476b-8b28-0bf6df86a0bf" providerId="ADAL" clId="{58017142-3765-420E-B08B-C5E4DD17B265}" dt="2026-01-16T14:35:39.871" v="446" actId="478"/>
          <ac:picMkLst>
            <pc:docMk/>
            <pc:sldMk cId="1239937892" sldId="264"/>
            <ac:picMk id="13" creationId="{661BE35F-9509-2861-9B62-02C84636D2A7}"/>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F1C56D6-8EF1-4D3B-A4B8-B97359DF57E3}" type="datetimeFigureOut">
              <a:rPr lang="en-US" smtClean="0"/>
              <a:t>1/16/2026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EBA3402-9288-4E49-846F-9CDD93EA9A5F}" type="slidenum">
              <a:rPr lang="en-US" smtClean="0"/>
              <a:t>‹#›</a:t>
            </a:fld>
            <a:endParaRPr lang="en-US"/>
          </a:p>
        </p:txBody>
      </p:sp>
    </p:spTree>
    <p:extLst>
      <p:ext uri="{BB962C8B-B14F-4D97-AF65-F5344CB8AC3E}">
        <p14:creationId xmlns:p14="http://schemas.microsoft.com/office/powerpoint/2010/main" val="35520861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nationalmortgageprofessional.com/news/zillow-online-searches-reshaping-agent-client-relationships" TargetMode="External"/><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EBA3402-9288-4E49-846F-9CDD93EA9A5F}" type="slidenum">
              <a:rPr lang="en-US" smtClean="0"/>
              <a:t>1</a:t>
            </a:fld>
            <a:endParaRPr lang="en-US"/>
          </a:p>
        </p:txBody>
      </p:sp>
    </p:spTree>
    <p:extLst>
      <p:ext uri="{BB962C8B-B14F-4D97-AF65-F5344CB8AC3E}">
        <p14:creationId xmlns:p14="http://schemas.microsoft.com/office/powerpoint/2010/main" val="35877615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More and more, real estate sellers and buyers are choosing an agent before they ever pick up the phone. Zillow’s research shows that 36% of sellers now find their agent through online sources, more than double what it was in 2018, and about a third of buyers say online research significantly influenced which agent they chose.</a:t>
            </a:r>
          </a:p>
          <a:p>
            <a:endParaRPr lang="en-US" dirty="0"/>
          </a:p>
          <a:p>
            <a:r>
              <a:rPr lang="en-US" dirty="0"/>
              <a:t>So your online presence isn’t just marketing anymore; it’s your first showing. And once you do connect with a prospect, the decision moves fast. Nearly half of buyers and well over half of sellers hire the first agent they speak with.</a:t>
            </a:r>
          </a:p>
          <a:p>
            <a:endParaRPr lang="en-US" dirty="0"/>
          </a:p>
          <a:p>
            <a:r>
              <a:rPr lang="en-US" dirty="0"/>
              <a:t>That’s why I wanted to bring you something that strengthens your ‘first agent advantage.’ It’s not another lead </a:t>
            </a:r>
            <a:r>
              <a:rPr lang="en-US" dirty="0" err="1"/>
              <a:t>egen</a:t>
            </a:r>
            <a:r>
              <a:rPr lang="en-US" dirty="0"/>
              <a:t> ad or gimmick. It’s a practical tool you can share online that makes you look helpful, organized, and like the agent who has a clear process, before a client ever meets you.</a:t>
            </a:r>
          </a:p>
          <a:p>
            <a:endParaRPr lang="en-US" dirty="0"/>
          </a:p>
          <a:p>
            <a:r>
              <a:rPr lang="en-US" dirty="0"/>
              <a:t>Data sourced from:</a:t>
            </a:r>
          </a:p>
          <a:p>
            <a:r>
              <a:rPr lang="en-US" sz="1200" u="sng" kern="1200" dirty="0">
                <a:solidFill>
                  <a:schemeClr val="tx1"/>
                </a:solidFill>
                <a:effectLst/>
                <a:latin typeface="+mn-lt"/>
                <a:ea typeface="+mn-ea"/>
                <a:cs typeface="+mn-cs"/>
                <a:hlinkClick r:id="rId3"/>
              </a:rPr>
              <a:t>https://nationalmortgageprofessional.com/news/zillow-online-searches-reshaping-agent-client-relationships</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https://www.zillowstatic.com/bedrock/app/uploads/sites/60/2025/10/Consumer-Housing-Trends-Report-for-Agents-2025_102925.pdf</a:t>
            </a:r>
          </a:p>
          <a:p>
            <a:endParaRPr lang="en-US" sz="1200" kern="1200" dirty="0">
              <a:solidFill>
                <a:schemeClr val="tx1"/>
              </a:solidFill>
              <a:effectLst/>
              <a:latin typeface="+mn-lt"/>
              <a:ea typeface="+mn-ea"/>
              <a:cs typeface="+mn-cs"/>
            </a:endParaRPr>
          </a:p>
          <a:p>
            <a:endParaRPr lang="en-US" dirty="0"/>
          </a:p>
          <a:p>
            <a:endParaRPr lang="en-US" dirty="0"/>
          </a:p>
        </p:txBody>
      </p:sp>
      <p:sp>
        <p:nvSpPr>
          <p:cNvPr id="4" name="Slide Number Placeholder 3"/>
          <p:cNvSpPr>
            <a:spLocks noGrp="1"/>
          </p:cNvSpPr>
          <p:nvPr>
            <p:ph type="sldNum" sz="quarter" idx="5"/>
          </p:nvPr>
        </p:nvSpPr>
        <p:spPr/>
        <p:txBody>
          <a:bodyPr/>
          <a:lstStyle/>
          <a:p>
            <a:fld id="{AEBA3402-9288-4E49-846F-9CDD93EA9A5F}" type="slidenum">
              <a:rPr lang="en-US" smtClean="0"/>
              <a:t>2</a:t>
            </a:fld>
            <a:endParaRPr lang="en-US"/>
          </a:p>
        </p:txBody>
      </p:sp>
    </p:spTree>
    <p:extLst>
      <p:ext uri="{BB962C8B-B14F-4D97-AF65-F5344CB8AC3E}">
        <p14:creationId xmlns:p14="http://schemas.microsoft.com/office/powerpoint/2010/main" val="32846573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When we look at where buyers are usually finding agents, websites and apps like Zillow, RE/MAX, and Realtor.com are at the top. Referrals are still huge, but digital is now right there with them. And what’s important is that the points of discovery are places where clients are asking themselves: ‘What should I do next?’</a:t>
            </a:r>
          </a:p>
          <a:p>
            <a:endParaRPr lang="en-US" dirty="0"/>
          </a:p>
          <a:p>
            <a:r>
              <a:rPr lang="en-US" dirty="0"/>
              <a:t>Zillow also found that contacting a real estate agent is the most common first step in the homebuying process—52% start with an agent. So you’re first in line. </a:t>
            </a:r>
          </a:p>
          <a:p>
            <a:r>
              <a:rPr lang="en-US" dirty="0"/>
              <a:t>The opportunity is: what do you give them right after that initial contact, or even before, so you don’t lose momentum? Because if they don’t have a next step, they drift. A shareable buyer-readiness tool gives them something constructive to do immediately, and it positions you as the agent guiding the process from day one.”</a:t>
            </a:r>
          </a:p>
        </p:txBody>
      </p:sp>
      <p:sp>
        <p:nvSpPr>
          <p:cNvPr id="4" name="Slide Number Placeholder 3"/>
          <p:cNvSpPr>
            <a:spLocks noGrp="1"/>
          </p:cNvSpPr>
          <p:nvPr>
            <p:ph type="sldNum" sz="quarter" idx="5"/>
          </p:nvPr>
        </p:nvSpPr>
        <p:spPr/>
        <p:txBody>
          <a:bodyPr/>
          <a:lstStyle/>
          <a:p>
            <a:fld id="{AEBA3402-9288-4E49-846F-9CDD93EA9A5F}" type="slidenum">
              <a:rPr lang="en-US" smtClean="0"/>
              <a:t>3</a:t>
            </a:fld>
            <a:endParaRPr lang="en-US"/>
          </a:p>
        </p:txBody>
      </p:sp>
    </p:spTree>
    <p:extLst>
      <p:ext uri="{BB962C8B-B14F-4D97-AF65-F5344CB8AC3E}">
        <p14:creationId xmlns:p14="http://schemas.microsoft.com/office/powerpoint/2010/main" val="22338838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A910FC-0F1B-AFDE-B2B8-790652AD1FF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A3E84D1-8B5C-8BBF-6834-32ECE9B662E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4C3D665-5B6B-AEE9-9F19-0B82278395A8}"/>
              </a:ext>
            </a:extLst>
          </p:cNvPr>
          <p:cNvSpPr>
            <a:spLocks noGrp="1"/>
          </p:cNvSpPr>
          <p:nvPr>
            <p:ph type="body" idx="1"/>
          </p:nvPr>
        </p:nvSpPr>
        <p:spPr/>
        <p:txBody>
          <a:bodyPr/>
          <a:lstStyle/>
          <a:p>
            <a:r>
              <a:rPr lang="en-US" dirty="0"/>
              <a:t>Here’s the concept: we co-brand a </a:t>
            </a:r>
            <a:r>
              <a:rPr lang="en-US" b="1" dirty="0">
                <a:solidFill>
                  <a:srgbClr val="00B050"/>
                </a:solidFill>
              </a:rPr>
              <a:t>FinLocker</a:t>
            </a:r>
            <a:r>
              <a:rPr lang="en-US" b="1" dirty="0"/>
              <a:t> </a:t>
            </a:r>
            <a:r>
              <a:rPr lang="en-US" dirty="0"/>
              <a:t>app experience with your name and brand, and you get a simple link and QR code that you can place anywhere you already market, such as your website, your social profiles, open house flyers, and community events.</a:t>
            </a:r>
          </a:p>
          <a:p>
            <a:endParaRPr lang="en-US" dirty="0"/>
          </a:p>
          <a:p>
            <a:r>
              <a:rPr lang="en-US" dirty="0"/>
              <a:t>When a buyer clicks your link, they’re not reading generic tips. They’re getting a guided, trackable readiness experience that helps them understand what it takes to qualify - things like improving credit, organizing savings for cash-to-close, and strengthening the overall financial picture. And the key is: your branding stays connected to that progress.</a:t>
            </a:r>
          </a:p>
          <a:p>
            <a:endParaRPr lang="en-US" dirty="0"/>
          </a:p>
          <a:p>
            <a:r>
              <a:rPr lang="en-US" dirty="0"/>
              <a:t>This is not ‘promoting my lender.’ It’s giving you a client service tool you can offer publicly. It elevates your authority because you’re not just saying ‘get pre-approved.’ You’re giving them a path to become approvable. And we make it turnkey: we handle the setup, provide a digital business card with a QR code, and give you an open house flyer so you can put it to work immediately.</a:t>
            </a:r>
          </a:p>
        </p:txBody>
      </p:sp>
      <p:sp>
        <p:nvSpPr>
          <p:cNvPr id="4" name="Slide Number Placeholder 3">
            <a:extLst>
              <a:ext uri="{FF2B5EF4-FFF2-40B4-BE49-F238E27FC236}">
                <a16:creationId xmlns:a16="http://schemas.microsoft.com/office/drawing/2014/main" id="{ACAF0301-24B5-4A9F-E334-B1B9D5158157}"/>
              </a:ext>
            </a:extLst>
          </p:cNvPr>
          <p:cNvSpPr>
            <a:spLocks noGrp="1"/>
          </p:cNvSpPr>
          <p:nvPr>
            <p:ph type="sldNum" sz="quarter" idx="5"/>
          </p:nvPr>
        </p:nvSpPr>
        <p:spPr/>
        <p:txBody>
          <a:bodyPr/>
          <a:lstStyle/>
          <a:p>
            <a:fld id="{AEBA3402-9288-4E49-846F-9CDD93EA9A5F}" type="slidenum">
              <a:rPr lang="en-US" smtClean="0"/>
              <a:t>4</a:t>
            </a:fld>
            <a:endParaRPr lang="en-US"/>
          </a:p>
        </p:txBody>
      </p:sp>
    </p:spTree>
    <p:extLst>
      <p:ext uri="{BB962C8B-B14F-4D97-AF65-F5344CB8AC3E}">
        <p14:creationId xmlns:p14="http://schemas.microsoft.com/office/powerpoint/2010/main" val="42182237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8123E7-7E6A-3290-FCA6-6FB4E603D64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35AD9DF-622D-5C20-5D69-2C16689CD3F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930D129-3F7F-22B9-44E9-A8ED63FAE326}"/>
              </a:ext>
            </a:extLst>
          </p:cNvPr>
          <p:cNvSpPr>
            <a:spLocks noGrp="1"/>
          </p:cNvSpPr>
          <p:nvPr>
            <p:ph type="body" idx="1"/>
          </p:nvPr>
        </p:nvSpPr>
        <p:spPr/>
        <p:txBody>
          <a:bodyPr/>
          <a:lstStyle/>
          <a:p>
            <a:r>
              <a:rPr lang="en-US" dirty="0"/>
              <a:t>Let’s talk about why this matters financially. A significant portion of buyers don’t qualify on the first attempt. Zillow’s data indicates that about 31% of mortgage buyers report at least one mortgage denial before ultimately getting approved.</a:t>
            </a:r>
          </a:p>
          <a:p>
            <a:endParaRPr lang="en-US" dirty="0"/>
          </a:p>
          <a:p>
            <a:r>
              <a:rPr lang="en-US" dirty="0"/>
              <a:t>That denial doesn’t just affect the borrower—it affects you. It can mean lost time, lost trust, and sometimes a lost client. The readiness plan helps reduce that by getting buyers focused earlier on the fundamentals that drive approval, so they’re more likely to qualify the first time they apply.</a:t>
            </a:r>
          </a:p>
          <a:p>
            <a:endParaRPr lang="en-US" dirty="0"/>
          </a:p>
          <a:p>
            <a:r>
              <a:rPr lang="en-US" dirty="0"/>
              <a:t>And this isn’t only about the first transaction. Repeat business is one of the biggest missed opportunities. Zillow found 79% of repeat buyers would consider working with a previous agent again—but only 13% actually do.</a:t>
            </a:r>
          </a:p>
          <a:p>
            <a:endParaRPr lang="en-US" dirty="0"/>
          </a:p>
          <a:p>
            <a:r>
              <a:rPr lang="en-US" dirty="0"/>
              <a:t>That gap exists because most agents don’t have a consistent, valuable reason to stay in touch between transactions. A co-branded readiness tool gives you that reason. It keeps you present in their financial journey, so when they’re ready to buy again, or refer someone, you’re still the agent they remember.</a:t>
            </a:r>
          </a:p>
        </p:txBody>
      </p:sp>
      <p:sp>
        <p:nvSpPr>
          <p:cNvPr id="4" name="Slide Number Placeholder 3">
            <a:extLst>
              <a:ext uri="{FF2B5EF4-FFF2-40B4-BE49-F238E27FC236}">
                <a16:creationId xmlns:a16="http://schemas.microsoft.com/office/drawing/2014/main" id="{BD67C270-A504-E513-F0E5-6E2E542ABD33}"/>
              </a:ext>
            </a:extLst>
          </p:cNvPr>
          <p:cNvSpPr>
            <a:spLocks noGrp="1"/>
          </p:cNvSpPr>
          <p:nvPr>
            <p:ph type="sldNum" sz="quarter" idx="5"/>
          </p:nvPr>
        </p:nvSpPr>
        <p:spPr/>
        <p:txBody>
          <a:bodyPr/>
          <a:lstStyle/>
          <a:p>
            <a:fld id="{AEBA3402-9288-4E49-846F-9CDD93EA9A5F}" type="slidenum">
              <a:rPr lang="en-US" smtClean="0"/>
              <a:t>5</a:t>
            </a:fld>
            <a:endParaRPr lang="en-US"/>
          </a:p>
        </p:txBody>
      </p:sp>
    </p:spTree>
    <p:extLst>
      <p:ext uri="{BB962C8B-B14F-4D97-AF65-F5344CB8AC3E}">
        <p14:creationId xmlns:p14="http://schemas.microsoft.com/office/powerpoint/2010/main" val="8855815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Here’s the rollout plan, and the reason agents adopt this quickly: it’s simple and measurable.</a:t>
            </a:r>
          </a:p>
          <a:p>
            <a:endParaRPr lang="en-US" dirty="0"/>
          </a:p>
          <a:p>
            <a:r>
              <a:rPr lang="en-US" dirty="0"/>
              <a:t>In week one, we set up your landing page and digital business card with QR code, and we give you an open house flyer with the QR code, and three social posts you can publish. You don’t have to write anything or build anything.</a:t>
            </a:r>
          </a:p>
          <a:p>
            <a:endParaRPr lang="en-US" dirty="0"/>
          </a:p>
          <a:p>
            <a:r>
              <a:rPr lang="en-US" dirty="0"/>
              <a:t>Weeks two through four are just distribution. Add the link to your website and email signature and offer the flyer at every open house and community event. Then post once or twice a month on social, especially when you have new listings or open houses, to capture early-stage buyers who aren’t ready yet but intend to buy soon.</a:t>
            </a:r>
          </a:p>
          <a:p>
            <a:endParaRPr lang="en-US" dirty="0"/>
          </a:p>
          <a:p>
            <a:r>
              <a:rPr lang="en-US" dirty="0"/>
              <a:t>The final piece is the scoreboard. Once a month, we do a quick 10-minute check-in and I’ll show you what your link generated—sign-ups, active users, credit and financial improvement, progress toward mortgage readiness, and warm handoffs that are moving toward pre-approval. The goal is straightforward: more leads captured, more buyers converted, fewer transactions falling apart, and a stronger pipeline for the next purchase.</a:t>
            </a:r>
          </a:p>
          <a:p>
            <a:endParaRPr lang="en-US" dirty="0"/>
          </a:p>
          <a:p>
            <a:r>
              <a:rPr lang="en-US" dirty="0"/>
              <a:t>If you’re open to it, let me set you up today, so your landing page and digital business card with QR code is ready quickly, and you can start using it at your next open house.</a:t>
            </a:r>
          </a:p>
          <a:p>
            <a:endParaRPr lang="en-US" dirty="0"/>
          </a:p>
        </p:txBody>
      </p:sp>
      <p:sp>
        <p:nvSpPr>
          <p:cNvPr id="4" name="Slide Number Placeholder 3"/>
          <p:cNvSpPr>
            <a:spLocks noGrp="1"/>
          </p:cNvSpPr>
          <p:nvPr>
            <p:ph type="sldNum" sz="quarter" idx="5"/>
          </p:nvPr>
        </p:nvSpPr>
        <p:spPr/>
        <p:txBody>
          <a:bodyPr/>
          <a:lstStyle/>
          <a:p>
            <a:fld id="{AEBA3402-9288-4E49-846F-9CDD93EA9A5F}" type="slidenum">
              <a:rPr lang="en-US" smtClean="0"/>
              <a:t>6</a:t>
            </a:fld>
            <a:endParaRPr lang="en-US"/>
          </a:p>
        </p:txBody>
      </p:sp>
    </p:spTree>
    <p:extLst>
      <p:ext uri="{BB962C8B-B14F-4D97-AF65-F5344CB8AC3E}">
        <p14:creationId xmlns:p14="http://schemas.microsoft.com/office/powerpoint/2010/main" val="31300680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EDC5E4-B009-0BF9-7E0A-7E26A050C15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924C60C-497D-0BEF-D993-49C6998D89C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496C5D9-12BC-4620-51E3-FFD12F230C27}"/>
              </a:ext>
            </a:extLst>
          </p:cNvPr>
          <p:cNvSpPr>
            <a:spLocks noGrp="1"/>
          </p:cNvSpPr>
          <p:nvPr>
            <p:ph type="dt" sz="half" idx="10"/>
          </p:nvPr>
        </p:nvSpPr>
        <p:spPr/>
        <p:txBody>
          <a:bodyPr/>
          <a:lstStyle/>
          <a:p>
            <a:fld id="{7759D10C-6DB6-435B-8705-7BD11F6490B9}" type="datetimeFigureOut">
              <a:rPr lang="en-US" smtClean="0"/>
              <a:t>1/16/2026</a:t>
            </a:fld>
            <a:endParaRPr lang="en-US"/>
          </a:p>
        </p:txBody>
      </p:sp>
      <p:sp>
        <p:nvSpPr>
          <p:cNvPr id="5" name="Footer Placeholder 4">
            <a:extLst>
              <a:ext uri="{FF2B5EF4-FFF2-40B4-BE49-F238E27FC236}">
                <a16:creationId xmlns:a16="http://schemas.microsoft.com/office/drawing/2014/main" id="{8BA3942D-DC6C-4E40-3370-E8C3FB7F809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B1038B2-F9E4-7133-9386-166493A3C757}"/>
              </a:ext>
            </a:extLst>
          </p:cNvPr>
          <p:cNvSpPr>
            <a:spLocks noGrp="1"/>
          </p:cNvSpPr>
          <p:nvPr>
            <p:ph type="sldNum" sz="quarter" idx="12"/>
          </p:nvPr>
        </p:nvSpPr>
        <p:spPr/>
        <p:txBody>
          <a:bodyPr/>
          <a:lstStyle/>
          <a:p>
            <a:fld id="{6A40515E-3DE1-4448-BE6B-A482A6FDE265}" type="slidenum">
              <a:rPr lang="en-US" smtClean="0"/>
              <a:t>‹#›</a:t>
            </a:fld>
            <a:endParaRPr lang="en-US"/>
          </a:p>
        </p:txBody>
      </p:sp>
    </p:spTree>
    <p:extLst>
      <p:ext uri="{BB962C8B-B14F-4D97-AF65-F5344CB8AC3E}">
        <p14:creationId xmlns:p14="http://schemas.microsoft.com/office/powerpoint/2010/main" val="33753184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057992-D6EC-DD07-F7A6-D98054D525E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866E4AB-016F-BFFF-B9F8-0BC3BF35898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DFBECFF-A0C3-8210-D3C5-465527FB17B9}"/>
              </a:ext>
            </a:extLst>
          </p:cNvPr>
          <p:cNvSpPr>
            <a:spLocks noGrp="1"/>
          </p:cNvSpPr>
          <p:nvPr>
            <p:ph type="dt" sz="half" idx="10"/>
          </p:nvPr>
        </p:nvSpPr>
        <p:spPr/>
        <p:txBody>
          <a:bodyPr/>
          <a:lstStyle/>
          <a:p>
            <a:fld id="{7759D10C-6DB6-435B-8705-7BD11F6490B9}" type="datetimeFigureOut">
              <a:rPr lang="en-US" smtClean="0"/>
              <a:t>1/16/2026</a:t>
            </a:fld>
            <a:endParaRPr lang="en-US"/>
          </a:p>
        </p:txBody>
      </p:sp>
      <p:sp>
        <p:nvSpPr>
          <p:cNvPr id="5" name="Footer Placeholder 4">
            <a:extLst>
              <a:ext uri="{FF2B5EF4-FFF2-40B4-BE49-F238E27FC236}">
                <a16:creationId xmlns:a16="http://schemas.microsoft.com/office/drawing/2014/main" id="{1EEEBF50-D220-5116-162E-8C7EA281740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6759908-EFD0-37CC-A30F-C1782A2AAF70}"/>
              </a:ext>
            </a:extLst>
          </p:cNvPr>
          <p:cNvSpPr>
            <a:spLocks noGrp="1"/>
          </p:cNvSpPr>
          <p:nvPr>
            <p:ph type="sldNum" sz="quarter" idx="12"/>
          </p:nvPr>
        </p:nvSpPr>
        <p:spPr/>
        <p:txBody>
          <a:bodyPr/>
          <a:lstStyle/>
          <a:p>
            <a:fld id="{6A40515E-3DE1-4448-BE6B-A482A6FDE265}" type="slidenum">
              <a:rPr lang="en-US" smtClean="0"/>
              <a:t>‹#›</a:t>
            </a:fld>
            <a:endParaRPr lang="en-US"/>
          </a:p>
        </p:txBody>
      </p:sp>
    </p:spTree>
    <p:extLst>
      <p:ext uri="{BB962C8B-B14F-4D97-AF65-F5344CB8AC3E}">
        <p14:creationId xmlns:p14="http://schemas.microsoft.com/office/powerpoint/2010/main" val="24233934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85DC894-F3D2-0DE5-F9F6-508E3832410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D813051-7EEF-E818-568C-4B0C592AC34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C96218F-39BD-006B-3725-D1118049213A}"/>
              </a:ext>
            </a:extLst>
          </p:cNvPr>
          <p:cNvSpPr>
            <a:spLocks noGrp="1"/>
          </p:cNvSpPr>
          <p:nvPr>
            <p:ph type="dt" sz="half" idx="10"/>
          </p:nvPr>
        </p:nvSpPr>
        <p:spPr/>
        <p:txBody>
          <a:bodyPr/>
          <a:lstStyle/>
          <a:p>
            <a:fld id="{7759D10C-6DB6-435B-8705-7BD11F6490B9}" type="datetimeFigureOut">
              <a:rPr lang="en-US" smtClean="0"/>
              <a:t>1/16/2026</a:t>
            </a:fld>
            <a:endParaRPr lang="en-US"/>
          </a:p>
        </p:txBody>
      </p:sp>
      <p:sp>
        <p:nvSpPr>
          <p:cNvPr id="5" name="Footer Placeholder 4">
            <a:extLst>
              <a:ext uri="{FF2B5EF4-FFF2-40B4-BE49-F238E27FC236}">
                <a16:creationId xmlns:a16="http://schemas.microsoft.com/office/drawing/2014/main" id="{781A2E66-2E43-3BD2-2593-9EA37DAD0F2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1302C2-5E04-C489-1D1E-75A314E0D11F}"/>
              </a:ext>
            </a:extLst>
          </p:cNvPr>
          <p:cNvSpPr>
            <a:spLocks noGrp="1"/>
          </p:cNvSpPr>
          <p:nvPr>
            <p:ph type="sldNum" sz="quarter" idx="12"/>
          </p:nvPr>
        </p:nvSpPr>
        <p:spPr/>
        <p:txBody>
          <a:bodyPr/>
          <a:lstStyle/>
          <a:p>
            <a:fld id="{6A40515E-3DE1-4448-BE6B-A482A6FDE265}" type="slidenum">
              <a:rPr lang="en-US" smtClean="0"/>
              <a:t>‹#›</a:t>
            </a:fld>
            <a:endParaRPr lang="en-US"/>
          </a:p>
        </p:txBody>
      </p:sp>
    </p:spTree>
    <p:extLst>
      <p:ext uri="{BB962C8B-B14F-4D97-AF65-F5344CB8AC3E}">
        <p14:creationId xmlns:p14="http://schemas.microsoft.com/office/powerpoint/2010/main" val="40217489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DCD69F-4A32-8D62-82F6-A90B9FD7F48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040D1D3-DF04-387F-A9B6-B4850175831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78CA655-EEF0-42ED-C46C-D14372B460A6}"/>
              </a:ext>
            </a:extLst>
          </p:cNvPr>
          <p:cNvSpPr>
            <a:spLocks noGrp="1"/>
          </p:cNvSpPr>
          <p:nvPr>
            <p:ph type="dt" sz="half" idx="10"/>
          </p:nvPr>
        </p:nvSpPr>
        <p:spPr/>
        <p:txBody>
          <a:bodyPr/>
          <a:lstStyle/>
          <a:p>
            <a:fld id="{7759D10C-6DB6-435B-8705-7BD11F6490B9}" type="datetimeFigureOut">
              <a:rPr lang="en-US" smtClean="0"/>
              <a:t>1/16/2026</a:t>
            </a:fld>
            <a:endParaRPr lang="en-US"/>
          </a:p>
        </p:txBody>
      </p:sp>
      <p:sp>
        <p:nvSpPr>
          <p:cNvPr id="5" name="Footer Placeholder 4">
            <a:extLst>
              <a:ext uri="{FF2B5EF4-FFF2-40B4-BE49-F238E27FC236}">
                <a16:creationId xmlns:a16="http://schemas.microsoft.com/office/drawing/2014/main" id="{EA7540D8-591F-A31F-AD61-6E30599B38B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626A888-F881-FF86-5390-C1EF0918C2DC}"/>
              </a:ext>
            </a:extLst>
          </p:cNvPr>
          <p:cNvSpPr>
            <a:spLocks noGrp="1"/>
          </p:cNvSpPr>
          <p:nvPr>
            <p:ph type="sldNum" sz="quarter" idx="12"/>
          </p:nvPr>
        </p:nvSpPr>
        <p:spPr/>
        <p:txBody>
          <a:bodyPr/>
          <a:lstStyle/>
          <a:p>
            <a:fld id="{6A40515E-3DE1-4448-BE6B-A482A6FDE265}" type="slidenum">
              <a:rPr lang="en-US" smtClean="0"/>
              <a:t>‹#›</a:t>
            </a:fld>
            <a:endParaRPr lang="en-US"/>
          </a:p>
        </p:txBody>
      </p:sp>
    </p:spTree>
    <p:extLst>
      <p:ext uri="{BB962C8B-B14F-4D97-AF65-F5344CB8AC3E}">
        <p14:creationId xmlns:p14="http://schemas.microsoft.com/office/powerpoint/2010/main" val="29301412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31975E-70BD-B1BF-FBC0-44E32D042C3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11BB854-487C-934C-1D41-1D199BDEA22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A41C3F2-E30A-70DB-92E6-25B7993CB841}"/>
              </a:ext>
            </a:extLst>
          </p:cNvPr>
          <p:cNvSpPr>
            <a:spLocks noGrp="1"/>
          </p:cNvSpPr>
          <p:nvPr>
            <p:ph type="dt" sz="half" idx="10"/>
          </p:nvPr>
        </p:nvSpPr>
        <p:spPr/>
        <p:txBody>
          <a:bodyPr/>
          <a:lstStyle/>
          <a:p>
            <a:fld id="{7759D10C-6DB6-435B-8705-7BD11F6490B9}" type="datetimeFigureOut">
              <a:rPr lang="en-US" smtClean="0"/>
              <a:t>1/16/2026</a:t>
            </a:fld>
            <a:endParaRPr lang="en-US"/>
          </a:p>
        </p:txBody>
      </p:sp>
      <p:sp>
        <p:nvSpPr>
          <p:cNvPr id="5" name="Footer Placeholder 4">
            <a:extLst>
              <a:ext uri="{FF2B5EF4-FFF2-40B4-BE49-F238E27FC236}">
                <a16:creationId xmlns:a16="http://schemas.microsoft.com/office/drawing/2014/main" id="{5D5C0C21-07D8-0B0F-FB00-7B0314427A6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EEBE088-266B-157C-B445-7B5FB6985D11}"/>
              </a:ext>
            </a:extLst>
          </p:cNvPr>
          <p:cNvSpPr>
            <a:spLocks noGrp="1"/>
          </p:cNvSpPr>
          <p:nvPr>
            <p:ph type="sldNum" sz="quarter" idx="12"/>
          </p:nvPr>
        </p:nvSpPr>
        <p:spPr/>
        <p:txBody>
          <a:bodyPr/>
          <a:lstStyle/>
          <a:p>
            <a:fld id="{6A40515E-3DE1-4448-BE6B-A482A6FDE265}" type="slidenum">
              <a:rPr lang="en-US" smtClean="0"/>
              <a:t>‹#›</a:t>
            </a:fld>
            <a:endParaRPr lang="en-US"/>
          </a:p>
        </p:txBody>
      </p:sp>
    </p:spTree>
    <p:extLst>
      <p:ext uri="{BB962C8B-B14F-4D97-AF65-F5344CB8AC3E}">
        <p14:creationId xmlns:p14="http://schemas.microsoft.com/office/powerpoint/2010/main" val="34744705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653AF4-CC5A-513F-9348-377EA54A670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A50F933-E40C-30F0-2973-8332F217FE0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0893A4A-8544-8613-7CE5-741903794D6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BA1116B-1CCE-D27B-9EA0-8893279EE4EE}"/>
              </a:ext>
            </a:extLst>
          </p:cNvPr>
          <p:cNvSpPr>
            <a:spLocks noGrp="1"/>
          </p:cNvSpPr>
          <p:nvPr>
            <p:ph type="dt" sz="half" idx="10"/>
          </p:nvPr>
        </p:nvSpPr>
        <p:spPr/>
        <p:txBody>
          <a:bodyPr/>
          <a:lstStyle/>
          <a:p>
            <a:fld id="{7759D10C-6DB6-435B-8705-7BD11F6490B9}" type="datetimeFigureOut">
              <a:rPr lang="en-US" smtClean="0"/>
              <a:t>1/16/2026</a:t>
            </a:fld>
            <a:endParaRPr lang="en-US"/>
          </a:p>
        </p:txBody>
      </p:sp>
      <p:sp>
        <p:nvSpPr>
          <p:cNvPr id="6" name="Footer Placeholder 5">
            <a:extLst>
              <a:ext uri="{FF2B5EF4-FFF2-40B4-BE49-F238E27FC236}">
                <a16:creationId xmlns:a16="http://schemas.microsoft.com/office/drawing/2014/main" id="{4C7B0E21-914F-E662-2D75-6330852F86E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EDFB575-BDE9-CFC1-89A7-13B300570CEC}"/>
              </a:ext>
            </a:extLst>
          </p:cNvPr>
          <p:cNvSpPr>
            <a:spLocks noGrp="1"/>
          </p:cNvSpPr>
          <p:nvPr>
            <p:ph type="sldNum" sz="quarter" idx="12"/>
          </p:nvPr>
        </p:nvSpPr>
        <p:spPr/>
        <p:txBody>
          <a:bodyPr/>
          <a:lstStyle/>
          <a:p>
            <a:fld id="{6A40515E-3DE1-4448-BE6B-A482A6FDE265}" type="slidenum">
              <a:rPr lang="en-US" smtClean="0"/>
              <a:t>‹#›</a:t>
            </a:fld>
            <a:endParaRPr lang="en-US"/>
          </a:p>
        </p:txBody>
      </p:sp>
    </p:spTree>
    <p:extLst>
      <p:ext uri="{BB962C8B-B14F-4D97-AF65-F5344CB8AC3E}">
        <p14:creationId xmlns:p14="http://schemas.microsoft.com/office/powerpoint/2010/main" val="10263244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A4CEE1-B9CB-52CF-218E-BBACAAD1D94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A92951B-B697-6A7B-1608-D6E6A12380F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0939FB4-8116-669B-9DB7-C4D45D9CDFA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06A368B-D7BE-E7E7-4818-1B763C6578B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22C5084-7E7C-63AF-6FAE-BC417B645BA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B6B5438-B50A-55AE-66F6-E99D59D2DDEB}"/>
              </a:ext>
            </a:extLst>
          </p:cNvPr>
          <p:cNvSpPr>
            <a:spLocks noGrp="1"/>
          </p:cNvSpPr>
          <p:nvPr>
            <p:ph type="dt" sz="half" idx="10"/>
          </p:nvPr>
        </p:nvSpPr>
        <p:spPr/>
        <p:txBody>
          <a:bodyPr/>
          <a:lstStyle/>
          <a:p>
            <a:fld id="{7759D10C-6DB6-435B-8705-7BD11F6490B9}" type="datetimeFigureOut">
              <a:rPr lang="en-US" smtClean="0"/>
              <a:t>1/16/2026</a:t>
            </a:fld>
            <a:endParaRPr lang="en-US"/>
          </a:p>
        </p:txBody>
      </p:sp>
      <p:sp>
        <p:nvSpPr>
          <p:cNvPr id="8" name="Footer Placeholder 7">
            <a:extLst>
              <a:ext uri="{FF2B5EF4-FFF2-40B4-BE49-F238E27FC236}">
                <a16:creationId xmlns:a16="http://schemas.microsoft.com/office/drawing/2014/main" id="{75C3E7DF-F840-C7F1-6318-2BBEACBC357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9E9796B-8E9C-1D30-948C-BBDF31838267}"/>
              </a:ext>
            </a:extLst>
          </p:cNvPr>
          <p:cNvSpPr>
            <a:spLocks noGrp="1"/>
          </p:cNvSpPr>
          <p:nvPr>
            <p:ph type="sldNum" sz="quarter" idx="12"/>
          </p:nvPr>
        </p:nvSpPr>
        <p:spPr/>
        <p:txBody>
          <a:bodyPr/>
          <a:lstStyle/>
          <a:p>
            <a:fld id="{6A40515E-3DE1-4448-BE6B-A482A6FDE265}" type="slidenum">
              <a:rPr lang="en-US" smtClean="0"/>
              <a:t>‹#›</a:t>
            </a:fld>
            <a:endParaRPr lang="en-US"/>
          </a:p>
        </p:txBody>
      </p:sp>
    </p:spTree>
    <p:extLst>
      <p:ext uri="{BB962C8B-B14F-4D97-AF65-F5344CB8AC3E}">
        <p14:creationId xmlns:p14="http://schemas.microsoft.com/office/powerpoint/2010/main" val="7354089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335A42-77BC-EA7E-C87E-36B6B1359BF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1CF2ED3-2396-9B8B-95BD-91BA3F7C4614}"/>
              </a:ext>
            </a:extLst>
          </p:cNvPr>
          <p:cNvSpPr>
            <a:spLocks noGrp="1"/>
          </p:cNvSpPr>
          <p:nvPr>
            <p:ph type="dt" sz="half" idx="10"/>
          </p:nvPr>
        </p:nvSpPr>
        <p:spPr/>
        <p:txBody>
          <a:bodyPr/>
          <a:lstStyle/>
          <a:p>
            <a:fld id="{7759D10C-6DB6-435B-8705-7BD11F6490B9}" type="datetimeFigureOut">
              <a:rPr lang="en-US" smtClean="0"/>
              <a:t>1/16/2026</a:t>
            </a:fld>
            <a:endParaRPr lang="en-US"/>
          </a:p>
        </p:txBody>
      </p:sp>
      <p:sp>
        <p:nvSpPr>
          <p:cNvPr id="4" name="Footer Placeholder 3">
            <a:extLst>
              <a:ext uri="{FF2B5EF4-FFF2-40B4-BE49-F238E27FC236}">
                <a16:creationId xmlns:a16="http://schemas.microsoft.com/office/drawing/2014/main" id="{5379BC77-7FDA-8C7E-6580-8EBE100B345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7A64680-CE94-619E-5F19-8185B1FAADEC}"/>
              </a:ext>
            </a:extLst>
          </p:cNvPr>
          <p:cNvSpPr>
            <a:spLocks noGrp="1"/>
          </p:cNvSpPr>
          <p:nvPr>
            <p:ph type="sldNum" sz="quarter" idx="12"/>
          </p:nvPr>
        </p:nvSpPr>
        <p:spPr/>
        <p:txBody>
          <a:bodyPr/>
          <a:lstStyle/>
          <a:p>
            <a:fld id="{6A40515E-3DE1-4448-BE6B-A482A6FDE265}" type="slidenum">
              <a:rPr lang="en-US" smtClean="0"/>
              <a:t>‹#›</a:t>
            </a:fld>
            <a:endParaRPr lang="en-US"/>
          </a:p>
        </p:txBody>
      </p:sp>
    </p:spTree>
    <p:extLst>
      <p:ext uri="{BB962C8B-B14F-4D97-AF65-F5344CB8AC3E}">
        <p14:creationId xmlns:p14="http://schemas.microsoft.com/office/powerpoint/2010/main" val="9903446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0FF15C8-B803-96BC-DC45-EFB4B0B5BA2E}"/>
              </a:ext>
            </a:extLst>
          </p:cNvPr>
          <p:cNvSpPr>
            <a:spLocks noGrp="1"/>
          </p:cNvSpPr>
          <p:nvPr>
            <p:ph type="dt" sz="half" idx="10"/>
          </p:nvPr>
        </p:nvSpPr>
        <p:spPr/>
        <p:txBody>
          <a:bodyPr/>
          <a:lstStyle/>
          <a:p>
            <a:fld id="{7759D10C-6DB6-435B-8705-7BD11F6490B9}" type="datetimeFigureOut">
              <a:rPr lang="en-US" smtClean="0"/>
              <a:t>1/16/2026</a:t>
            </a:fld>
            <a:endParaRPr lang="en-US"/>
          </a:p>
        </p:txBody>
      </p:sp>
      <p:sp>
        <p:nvSpPr>
          <p:cNvPr id="3" name="Footer Placeholder 2">
            <a:extLst>
              <a:ext uri="{FF2B5EF4-FFF2-40B4-BE49-F238E27FC236}">
                <a16:creationId xmlns:a16="http://schemas.microsoft.com/office/drawing/2014/main" id="{863EE669-241E-7E03-41F6-9EC18157C00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C9EB232-6BC9-4809-4FAB-63B097E4904A}"/>
              </a:ext>
            </a:extLst>
          </p:cNvPr>
          <p:cNvSpPr>
            <a:spLocks noGrp="1"/>
          </p:cNvSpPr>
          <p:nvPr>
            <p:ph type="sldNum" sz="quarter" idx="12"/>
          </p:nvPr>
        </p:nvSpPr>
        <p:spPr/>
        <p:txBody>
          <a:bodyPr/>
          <a:lstStyle/>
          <a:p>
            <a:fld id="{6A40515E-3DE1-4448-BE6B-A482A6FDE265}" type="slidenum">
              <a:rPr lang="en-US" smtClean="0"/>
              <a:t>‹#›</a:t>
            </a:fld>
            <a:endParaRPr lang="en-US"/>
          </a:p>
        </p:txBody>
      </p:sp>
    </p:spTree>
    <p:extLst>
      <p:ext uri="{BB962C8B-B14F-4D97-AF65-F5344CB8AC3E}">
        <p14:creationId xmlns:p14="http://schemas.microsoft.com/office/powerpoint/2010/main" val="26365456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F76F02-C500-BAAE-126F-78DA409DA8B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F3AEB78-8D58-8C51-CDDE-64DDCFA1720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B422FCE-F82F-D5CF-D475-4D33A345932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F179E71-A7F5-ED07-B385-B1728656340B}"/>
              </a:ext>
            </a:extLst>
          </p:cNvPr>
          <p:cNvSpPr>
            <a:spLocks noGrp="1"/>
          </p:cNvSpPr>
          <p:nvPr>
            <p:ph type="dt" sz="half" idx="10"/>
          </p:nvPr>
        </p:nvSpPr>
        <p:spPr/>
        <p:txBody>
          <a:bodyPr/>
          <a:lstStyle/>
          <a:p>
            <a:fld id="{7759D10C-6DB6-435B-8705-7BD11F6490B9}" type="datetimeFigureOut">
              <a:rPr lang="en-US" smtClean="0"/>
              <a:t>1/16/2026</a:t>
            </a:fld>
            <a:endParaRPr lang="en-US"/>
          </a:p>
        </p:txBody>
      </p:sp>
      <p:sp>
        <p:nvSpPr>
          <p:cNvPr id="6" name="Footer Placeholder 5">
            <a:extLst>
              <a:ext uri="{FF2B5EF4-FFF2-40B4-BE49-F238E27FC236}">
                <a16:creationId xmlns:a16="http://schemas.microsoft.com/office/drawing/2014/main" id="{960951D6-258C-DD21-D9AF-59BD8EFEA39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C6F0E25-418D-B9F3-5C22-F1D38B4FE054}"/>
              </a:ext>
            </a:extLst>
          </p:cNvPr>
          <p:cNvSpPr>
            <a:spLocks noGrp="1"/>
          </p:cNvSpPr>
          <p:nvPr>
            <p:ph type="sldNum" sz="quarter" idx="12"/>
          </p:nvPr>
        </p:nvSpPr>
        <p:spPr/>
        <p:txBody>
          <a:bodyPr/>
          <a:lstStyle/>
          <a:p>
            <a:fld id="{6A40515E-3DE1-4448-BE6B-A482A6FDE265}" type="slidenum">
              <a:rPr lang="en-US" smtClean="0"/>
              <a:t>‹#›</a:t>
            </a:fld>
            <a:endParaRPr lang="en-US"/>
          </a:p>
        </p:txBody>
      </p:sp>
    </p:spTree>
    <p:extLst>
      <p:ext uri="{BB962C8B-B14F-4D97-AF65-F5344CB8AC3E}">
        <p14:creationId xmlns:p14="http://schemas.microsoft.com/office/powerpoint/2010/main" val="7439717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065A84-AE5F-7411-13EF-60FB35CE982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DE75743-23A2-BDD2-BAEE-7BDB2A1B9B5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94D912A-82C6-07EC-0E1D-497E8817EC0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4454A56-7003-C1BB-D76E-F77D7AEC88DB}"/>
              </a:ext>
            </a:extLst>
          </p:cNvPr>
          <p:cNvSpPr>
            <a:spLocks noGrp="1"/>
          </p:cNvSpPr>
          <p:nvPr>
            <p:ph type="dt" sz="half" idx="10"/>
          </p:nvPr>
        </p:nvSpPr>
        <p:spPr/>
        <p:txBody>
          <a:bodyPr/>
          <a:lstStyle/>
          <a:p>
            <a:fld id="{7759D10C-6DB6-435B-8705-7BD11F6490B9}" type="datetimeFigureOut">
              <a:rPr lang="en-US" smtClean="0"/>
              <a:t>1/16/2026</a:t>
            </a:fld>
            <a:endParaRPr lang="en-US"/>
          </a:p>
        </p:txBody>
      </p:sp>
      <p:sp>
        <p:nvSpPr>
          <p:cNvPr id="6" name="Footer Placeholder 5">
            <a:extLst>
              <a:ext uri="{FF2B5EF4-FFF2-40B4-BE49-F238E27FC236}">
                <a16:creationId xmlns:a16="http://schemas.microsoft.com/office/drawing/2014/main" id="{8A0AA2A7-3A78-A0E2-4127-FC7541010A1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CB41223-327B-1398-8A3E-B32BB1CA59BD}"/>
              </a:ext>
            </a:extLst>
          </p:cNvPr>
          <p:cNvSpPr>
            <a:spLocks noGrp="1"/>
          </p:cNvSpPr>
          <p:nvPr>
            <p:ph type="sldNum" sz="quarter" idx="12"/>
          </p:nvPr>
        </p:nvSpPr>
        <p:spPr/>
        <p:txBody>
          <a:bodyPr/>
          <a:lstStyle/>
          <a:p>
            <a:fld id="{6A40515E-3DE1-4448-BE6B-A482A6FDE265}" type="slidenum">
              <a:rPr lang="en-US" smtClean="0"/>
              <a:t>‹#›</a:t>
            </a:fld>
            <a:endParaRPr lang="en-US"/>
          </a:p>
        </p:txBody>
      </p:sp>
    </p:spTree>
    <p:extLst>
      <p:ext uri="{BB962C8B-B14F-4D97-AF65-F5344CB8AC3E}">
        <p14:creationId xmlns:p14="http://schemas.microsoft.com/office/powerpoint/2010/main" val="3205479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7CFCEB5-8F98-E29D-E40D-B6E2254B21C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E6FD24C-269E-8880-354B-C5A11E0D84C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191BCD8-421B-551D-F077-E6305985088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7759D10C-6DB6-435B-8705-7BD11F6490B9}" type="datetimeFigureOut">
              <a:rPr lang="en-US" smtClean="0"/>
              <a:t>1/16/2026</a:t>
            </a:fld>
            <a:endParaRPr lang="en-US"/>
          </a:p>
        </p:txBody>
      </p:sp>
      <p:sp>
        <p:nvSpPr>
          <p:cNvPr id="5" name="Footer Placeholder 4">
            <a:extLst>
              <a:ext uri="{FF2B5EF4-FFF2-40B4-BE49-F238E27FC236}">
                <a16:creationId xmlns:a16="http://schemas.microsoft.com/office/drawing/2014/main" id="{1CF4F13B-4D52-0509-1F65-41F85C89E4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BE813A56-12BE-FAF2-0EFD-8C3A8789408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A40515E-3DE1-4448-BE6B-A482A6FDE265}" type="slidenum">
              <a:rPr lang="en-US" smtClean="0"/>
              <a:t>‹#›</a:t>
            </a:fld>
            <a:endParaRPr lang="en-US"/>
          </a:p>
        </p:txBody>
      </p:sp>
    </p:spTree>
    <p:extLst>
      <p:ext uri="{BB962C8B-B14F-4D97-AF65-F5344CB8AC3E}">
        <p14:creationId xmlns:p14="http://schemas.microsoft.com/office/powerpoint/2010/main" val="532865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03F431-345D-8D6E-B92C-9BCD611739EE}"/>
              </a:ext>
            </a:extLst>
          </p:cNvPr>
          <p:cNvSpPr>
            <a:spLocks noGrp="1"/>
          </p:cNvSpPr>
          <p:nvPr>
            <p:ph type="ctrTitle"/>
          </p:nvPr>
        </p:nvSpPr>
        <p:spPr>
          <a:xfrm>
            <a:off x="1524000" y="1014243"/>
            <a:ext cx="9144000" cy="2866398"/>
          </a:xfrm>
        </p:spPr>
        <p:txBody>
          <a:bodyPr>
            <a:normAutofit fontScale="90000"/>
          </a:bodyPr>
          <a:lstStyle/>
          <a:p>
            <a:pPr>
              <a:lnSpc>
                <a:spcPct val="150000"/>
              </a:lnSpc>
            </a:pPr>
            <a:r>
              <a:rPr lang="en-US" sz="4800" dirty="0">
                <a:latin typeface="Avenir Next LT Pro Demi" panose="020B0704020202020204" pitchFamily="34" charset="0"/>
              </a:rPr>
              <a:t>Co-Branding </a:t>
            </a:r>
            <a:r>
              <a:rPr lang="en-US" sz="4800" dirty="0">
                <a:solidFill>
                  <a:srgbClr val="00B050"/>
                </a:solidFill>
                <a:latin typeface="Avenir Next LT Pro Demi" panose="020B0704020202020204" pitchFamily="34" charset="0"/>
              </a:rPr>
              <a:t>FinLocker</a:t>
            </a:r>
            <a:br>
              <a:rPr lang="en-US" sz="4800" dirty="0">
                <a:latin typeface="Avenir Next LT Pro Demi" panose="020B0704020202020204" pitchFamily="34" charset="0"/>
              </a:rPr>
            </a:br>
            <a:r>
              <a:rPr lang="en-US" sz="4800" dirty="0">
                <a:latin typeface="Avenir Next LT Pro Demi" panose="020B0704020202020204" pitchFamily="34" charset="0"/>
              </a:rPr>
              <a:t>= More Leads, More Closings,</a:t>
            </a:r>
            <a:br>
              <a:rPr lang="en-US" sz="4800" dirty="0">
                <a:latin typeface="Avenir Next LT Pro Demi" panose="020B0704020202020204" pitchFamily="34" charset="0"/>
              </a:rPr>
            </a:br>
            <a:r>
              <a:rPr lang="en-US" sz="4800" dirty="0">
                <a:latin typeface="Avenir Next LT Pro Demi" panose="020B0704020202020204" pitchFamily="34" charset="0"/>
              </a:rPr>
              <a:t>More Repeat Business</a:t>
            </a:r>
          </a:p>
        </p:txBody>
      </p:sp>
      <p:pic>
        <p:nvPicPr>
          <p:cNvPr id="4" name="Picture 3">
            <a:extLst>
              <a:ext uri="{FF2B5EF4-FFF2-40B4-BE49-F238E27FC236}">
                <a16:creationId xmlns:a16="http://schemas.microsoft.com/office/drawing/2014/main" id="{BA232FDE-A32A-90C4-A56B-A3DED31BDAA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76625" y="4898502"/>
            <a:ext cx="5238750" cy="657225"/>
          </a:xfrm>
          <a:prstGeom prst="rect">
            <a:avLst/>
          </a:prstGeom>
        </p:spPr>
      </p:pic>
    </p:spTree>
    <p:extLst>
      <p:ext uri="{BB962C8B-B14F-4D97-AF65-F5344CB8AC3E}">
        <p14:creationId xmlns:p14="http://schemas.microsoft.com/office/powerpoint/2010/main" val="30114041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6FC4DA-1E04-BBB3-683A-0B7A4020819D}"/>
              </a:ext>
            </a:extLst>
          </p:cNvPr>
          <p:cNvSpPr>
            <a:spLocks noGrp="1"/>
          </p:cNvSpPr>
          <p:nvPr>
            <p:ph type="title"/>
          </p:nvPr>
        </p:nvSpPr>
        <p:spPr/>
        <p:txBody>
          <a:bodyPr>
            <a:normAutofit/>
          </a:bodyPr>
          <a:lstStyle/>
          <a:p>
            <a:r>
              <a:rPr lang="en-US" sz="3600" dirty="0">
                <a:solidFill>
                  <a:srgbClr val="0070C0"/>
                </a:solidFill>
                <a:latin typeface="Avenir Next LT Pro Demi" panose="020B0704020202020204" pitchFamily="34" charset="0"/>
              </a:rPr>
              <a:t>Your next client is deciding online before the first conversation</a:t>
            </a:r>
          </a:p>
        </p:txBody>
      </p:sp>
      <p:sp>
        <p:nvSpPr>
          <p:cNvPr id="3" name="Content Placeholder 2">
            <a:extLst>
              <a:ext uri="{FF2B5EF4-FFF2-40B4-BE49-F238E27FC236}">
                <a16:creationId xmlns:a16="http://schemas.microsoft.com/office/drawing/2014/main" id="{10B615DE-0FC6-B645-58D9-4E25D776165C}"/>
              </a:ext>
            </a:extLst>
          </p:cNvPr>
          <p:cNvSpPr>
            <a:spLocks noGrp="1"/>
          </p:cNvSpPr>
          <p:nvPr>
            <p:ph idx="1"/>
          </p:nvPr>
        </p:nvSpPr>
        <p:spPr>
          <a:xfrm>
            <a:off x="838199" y="1825625"/>
            <a:ext cx="11300613" cy="4351338"/>
          </a:xfrm>
        </p:spPr>
        <p:txBody>
          <a:bodyPr>
            <a:normAutofit/>
          </a:bodyPr>
          <a:lstStyle/>
          <a:p>
            <a:pPr>
              <a:lnSpc>
                <a:spcPct val="150000"/>
              </a:lnSpc>
            </a:pPr>
            <a:r>
              <a:rPr lang="en-US" sz="2200" b="1" dirty="0">
                <a:latin typeface="Arial" panose="020B0604020202020204" pitchFamily="34" charset="0"/>
                <a:cs typeface="Arial" panose="020B0604020202020204" pitchFamily="34" charset="0"/>
              </a:rPr>
              <a:t>36% of sellers</a:t>
            </a:r>
            <a:r>
              <a:rPr lang="en-US" sz="2200" dirty="0">
                <a:latin typeface="Arial" panose="020B0604020202020204" pitchFamily="34" charset="0"/>
                <a:cs typeface="Arial" panose="020B0604020202020204" pitchFamily="34" charset="0"/>
              </a:rPr>
              <a:t> find their agent through online sources </a:t>
            </a:r>
          </a:p>
          <a:p>
            <a:pPr>
              <a:lnSpc>
                <a:spcPct val="150000"/>
              </a:lnSpc>
            </a:pPr>
            <a:r>
              <a:rPr lang="en-US" sz="2200" b="1" dirty="0">
                <a:latin typeface="Arial" panose="020B0604020202020204" pitchFamily="34" charset="0"/>
                <a:cs typeface="Arial" panose="020B0604020202020204" pitchFamily="34" charset="0"/>
              </a:rPr>
              <a:t>33% of buyers</a:t>
            </a:r>
            <a:r>
              <a:rPr lang="en-US" sz="2200" dirty="0">
                <a:latin typeface="Arial" panose="020B0604020202020204" pitchFamily="34" charset="0"/>
                <a:cs typeface="Arial" panose="020B0604020202020204" pitchFamily="34" charset="0"/>
              </a:rPr>
              <a:t> say online research significantly influenced their choice</a:t>
            </a:r>
          </a:p>
          <a:p>
            <a:pPr>
              <a:lnSpc>
                <a:spcPct val="150000"/>
              </a:lnSpc>
            </a:pPr>
            <a:r>
              <a:rPr lang="en-US" sz="2200" dirty="0">
                <a:latin typeface="Arial" panose="020B0604020202020204" pitchFamily="34" charset="0"/>
                <a:cs typeface="Arial" panose="020B0604020202020204" pitchFamily="34" charset="0"/>
              </a:rPr>
              <a:t>Once contact happens, it moves fast:</a:t>
            </a:r>
          </a:p>
          <a:p>
            <a:pPr marL="457200" lvl="1" indent="0">
              <a:lnSpc>
                <a:spcPct val="150000"/>
              </a:lnSpc>
              <a:buNone/>
            </a:pPr>
            <a:r>
              <a:rPr lang="en-US" sz="2200" b="1" dirty="0">
                <a:latin typeface="Arial" panose="020B0604020202020204" pitchFamily="34" charset="0"/>
                <a:cs typeface="Arial" panose="020B0604020202020204" pitchFamily="34" charset="0"/>
              </a:rPr>
              <a:t>47% of buyers</a:t>
            </a:r>
            <a:r>
              <a:rPr lang="en-US" sz="2200" dirty="0">
                <a:latin typeface="Arial" panose="020B0604020202020204" pitchFamily="34" charset="0"/>
                <a:cs typeface="Arial" panose="020B0604020202020204" pitchFamily="34" charset="0"/>
              </a:rPr>
              <a:t> and </a:t>
            </a:r>
            <a:r>
              <a:rPr lang="en-US" sz="2200" b="1" dirty="0">
                <a:latin typeface="Arial" panose="020B0604020202020204" pitchFamily="34" charset="0"/>
                <a:cs typeface="Arial" panose="020B0604020202020204" pitchFamily="34" charset="0"/>
              </a:rPr>
              <a:t>59% of sellers</a:t>
            </a:r>
            <a:r>
              <a:rPr lang="en-US" sz="2200" dirty="0">
                <a:latin typeface="Arial" panose="020B0604020202020204" pitchFamily="34" charset="0"/>
                <a:cs typeface="Arial" panose="020B0604020202020204" pitchFamily="34" charset="0"/>
              </a:rPr>
              <a:t> hire the first agent they speak with</a:t>
            </a:r>
          </a:p>
          <a:p>
            <a:pPr marL="457200" lvl="1" indent="0">
              <a:lnSpc>
                <a:spcPct val="150000"/>
              </a:lnSpc>
              <a:buNone/>
            </a:pPr>
            <a:r>
              <a:rPr lang="en-US" sz="2200" b="1" dirty="0">
                <a:latin typeface="Arial" panose="020B0604020202020204" pitchFamily="34" charset="0"/>
                <a:cs typeface="Arial" panose="020B0604020202020204" pitchFamily="34" charset="0"/>
              </a:rPr>
              <a:t>46% of first-time buyers </a:t>
            </a:r>
            <a:r>
              <a:rPr lang="en-US" sz="2200" dirty="0">
                <a:latin typeface="Arial" panose="020B0604020202020204" pitchFamily="34" charset="0"/>
                <a:cs typeface="Arial" panose="020B0604020202020204" pitchFamily="34" charset="0"/>
              </a:rPr>
              <a:t>contacted one agent &amp; hired the first agent they contacted</a:t>
            </a:r>
          </a:p>
          <a:p>
            <a:pPr>
              <a:lnSpc>
                <a:spcPct val="150000"/>
              </a:lnSpc>
            </a:pPr>
            <a:r>
              <a:rPr lang="en-US" sz="2200" dirty="0">
                <a:latin typeface="Arial" panose="020B0604020202020204" pitchFamily="34" charset="0"/>
                <a:cs typeface="Arial" panose="020B0604020202020204" pitchFamily="34" charset="0"/>
              </a:rPr>
              <a:t>The “first agent advantage” means your online value proposition must be obvious</a:t>
            </a:r>
          </a:p>
          <a:p>
            <a:endParaRPr lang="en-US" dirty="0"/>
          </a:p>
        </p:txBody>
      </p:sp>
    </p:spTree>
    <p:extLst>
      <p:ext uri="{BB962C8B-B14F-4D97-AF65-F5344CB8AC3E}">
        <p14:creationId xmlns:p14="http://schemas.microsoft.com/office/powerpoint/2010/main" val="40322776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3B1169-D376-CD4E-CA8F-3254878B1458}"/>
              </a:ext>
            </a:extLst>
          </p:cNvPr>
          <p:cNvSpPr>
            <a:spLocks noGrp="1"/>
          </p:cNvSpPr>
          <p:nvPr>
            <p:ph type="title"/>
          </p:nvPr>
        </p:nvSpPr>
        <p:spPr/>
        <p:txBody>
          <a:bodyPr>
            <a:normAutofit/>
          </a:bodyPr>
          <a:lstStyle/>
          <a:p>
            <a:r>
              <a:rPr lang="en-US" sz="3600" dirty="0">
                <a:solidFill>
                  <a:srgbClr val="0070C0"/>
                </a:solidFill>
                <a:latin typeface="Avenir Next LT Pro Demi" panose="020B0704020202020204" pitchFamily="34" charset="0"/>
              </a:rPr>
              <a:t>Buyers find agents through digital touchpoints, and they want a next step</a:t>
            </a:r>
          </a:p>
        </p:txBody>
      </p:sp>
      <p:sp>
        <p:nvSpPr>
          <p:cNvPr id="3" name="Content Placeholder 2">
            <a:extLst>
              <a:ext uri="{FF2B5EF4-FFF2-40B4-BE49-F238E27FC236}">
                <a16:creationId xmlns:a16="http://schemas.microsoft.com/office/drawing/2014/main" id="{474FBBDE-843B-A1C0-8DAF-F4C56675A8CC}"/>
              </a:ext>
            </a:extLst>
          </p:cNvPr>
          <p:cNvSpPr>
            <a:spLocks noGrp="1"/>
          </p:cNvSpPr>
          <p:nvPr>
            <p:ph idx="1"/>
          </p:nvPr>
        </p:nvSpPr>
        <p:spPr/>
        <p:txBody>
          <a:bodyPr>
            <a:normAutofit fontScale="62500" lnSpcReduction="20000"/>
          </a:bodyPr>
          <a:lstStyle/>
          <a:p>
            <a:pPr>
              <a:lnSpc>
                <a:spcPct val="140000"/>
              </a:lnSpc>
            </a:pPr>
            <a:r>
              <a:rPr lang="en-US" sz="3200" dirty="0">
                <a:latin typeface="Arial" panose="020B0604020202020204" pitchFamily="34" charset="0"/>
                <a:cs typeface="Arial" panose="020B0604020202020204" pitchFamily="34" charset="0"/>
              </a:rPr>
              <a:t>Buyers first found their agent via:</a:t>
            </a:r>
          </a:p>
          <a:p>
            <a:pPr marL="457200" lvl="1" indent="0">
              <a:lnSpc>
                <a:spcPct val="140000"/>
              </a:lnSpc>
              <a:buNone/>
            </a:pPr>
            <a:r>
              <a:rPr lang="en-US" sz="3200" b="1" dirty="0">
                <a:latin typeface="Arial" panose="020B0604020202020204" pitchFamily="34" charset="0"/>
                <a:cs typeface="Arial" panose="020B0604020202020204" pitchFamily="34" charset="0"/>
              </a:rPr>
              <a:t>22% </a:t>
            </a:r>
            <a:r>
              <a:rPr lang="en-US" sz="3200" dirty="0">
                <a:latin typeface="Arial" panose="020B0604020202020204" pitchFamily="34" charset="0"/>
                <a:cs typeface="Arial" panose="020B0604020202020204" pitchFamily="34" charset="0"/>
              </a:rPr>
              <a:t>Real estate website/app </a:t>
            </a:r>
          </a:p>
          <a:p>
            <a:pPr marL="457200" lvl="1" indent="0">
              <a:lnSpc>
                <a:spcPct val="140000"/>
              </a:lnSpc>
              <a:buNone/>
            </a:pPr>
            <a:r>
              <a:rPr lang="en-US" sz="3200" b="1" dirty="0">
                <a:latin typeface="Arial" panose="020B0604020202020204" pitchFamily="34" charset="0"/>
                <a:cs typeface="Arial" panose="020B0604020202020204" pitchFamily="34" charset="0"/>
              </a:rPr>
              <a:t>20% </a:t>
            </a:r>
            <a:r>
              <a:rPr lang="en-US" sz="3200" dirty="0">
                <a:latin typeface="Arial" panose="020B0604020202020204" pitchFamily="34" charset="0"/>
                <a:cs typeface="Arial" panose="020B0604020202020204" pitchFamily="34" charset="0"/>
              </a:rPr>
              <a:t>Referral from friend, relative, neighbor or colleague</a:t>
            </a:r>
          </a:p>
          <a:p>
            <a:pPr marL="457200" lvl="1" indent="0">
              <a:lnSpc>
                <a:spcPct val="140000"/>
              </a:lnSpc>
              <a:buNone/>
            </a:pPr>
            <a:r>
              <a:rPr lang="en-US" sz="3200" b="1" dirty="0">
                <a:latin typeface="Arial" panose="020B0604020202020204" pitchFamily="34" charset="0"/>
                <a:cs typeface="Arial" panose="020B0604020202020204" pitchFamily="34" charset="0"/>
              </a:rPr>
              <a:t>11% </a:t>
            </a:r>
            <a:r>
              <a:rPr lang="en-US" sz="3200" dirty="0">
                <a:latin typeface="Arial" panose="020B0604020202020204" pitchFamily="34" charset="0"/>
                <a:cs typeface="Arial" panose="020B0604020202020204" pitchFamily="34" charset="0"/>
              </a:rPr>
              <a:t>Know them from community </a:t>
            </a:r>
          </a:p>
          <a:p>
            <a:pPr marL="457200" lvl="1" indent="0">
              <a:lnSpc>
                <a:spcPct val="140000"/>
              </a:lnSpc>
              <a:buNone/>
            </a:pPr>
            <a:r>
              <a:rPr lang="en-US" sz="3200" b="1" dirty="0">
                <a:latin typeface="Arial" panose="020B0604020202020204" pitchFamily="34" charset="0"/>
                <a:cs typeface="Arial" panose="020B0604020202020204" pitchFamily="34" charset="0"/>
              </a:rPr>
              <a:t>9%   </a:t>
            </a:r>
            <a:r>
              <a:rPr lang="en-US" sz="3200" dirty="0">
                <a:latin typeface="Arial" panose="020B0604020202020204" pitchFamily="34" charset="0"/>
                <a:cs typeface="Arial" panose="020B0604020202020204" pitchFamily="34" charset="0"/>
              </a:rPr>
              <a:t>Past experience</a:t>
            </a:r>
          </a:p>
          <a:p>
            <a:pPr marL="457200" lvl="1" indent="0">
              <a:lnSpc>
                <a:spcPct val="140000"/>
              </a:lnSpc>
              <a:buNone/>
            </a:pPr>
            <a:r>
              <a:rPr lang="en-US" sz="3200" b="1" dirty="0">
                <a:latin typeface="Arial" panose="020B0604020202020204" pitchFamily="34" charset="0"/>
                <a:cs typeface="Arial" panose="020B0604020202020204" pitchFamily="34" charset="0"/>
              </a:rPr>
              <a:t>6%</a:t>
            </a:r>
            <a:r>
              <a:rPr lang="en-US" sz="3200" dirty="0">
                <a:latin typeface="Arial" panose="020B0604020202020204" pitchFamily="34" charset="0"/>
                <a:cs typeface="Arial" panose="020B0604020202020204" pitchFamily="34" charset="0"/>
              </a:rPr>
              <a:t>   Attended an open house</a:t>
            </a:r>
          </a:p>
          <a:p>
            <a:pPr marL="457200" lvl="1" indent="0">
              <a:lnSpc>
                <a:spcPct val="140000"/>
              </a:lnSpc>
              <a:buNone/>
            </a:pPr>
            <a:r>
              <a:rPr lang="en-US" sz="3200" b="1" dirty="0">
                <a:latin typeface="Arial" panose="020B0604020202020204" pitchFamily="34" charset="0"/>
                <a:cs typeface="Arial" panose="020B0604020202020204" pitchFamily="34" charset="0"/>
              </a:rPr>
              <a:t>5%   </a:t>
            </a:r>
            <a:r>
              <a:rPr lang="en-US" sz="3200" dirty="0">
                <a:latin typeface="Arial" panose="020B0604020202020204" pitchFamily="34" charset="0"/>
                <a:cs typeface="Arial" panose="020B0604020202020204" pitchFamily="34" charset="0"/>
              </a:rPr>
              <a:t>Social networking </a:t>
            </a:r>
          </a:p>
          <a:p>
            <a:pPr lvl="1"/>
            <a:endParaRPr lang="en-US" sz="2900" dirty="0">
              <a:latin typeface="Arial" panose="020B0604020202020204" pitchFamily="34" charset="0"/>
              <a:cs typeface="Arial" panose="020B0604020202020204" pitchFamily="34" charset="0"/>
            </a:endParaRPr>
          </a:p>
          <a:p>
            <a:pPr>
              <a:lnSpc>
                <a:spcPct val="140000"/>
              </a:lnSpc>
            </a:pPr>
            <a:r>
              <a:rPr lang="en-US" sz="3200" dirty="0">
                <a:latin typeface="Arial" panose="020B0604020202020204" pitchFamily="34" charset="0"/>
                <a:cs typeface="Arial" panose="020B0604020202020204" pitchFamily="34" charset="0"/>
              </a:rPr>
              <a:t>When asked about the order they completed homebuying tasks, </a:t>
            </a:r>
            <a:r>
              <a:rPr lang="en-US" sz="3200" b="1" dirty="0">
                <a:latin typeface="Arial" panose="020B0604020202020204" pitchFamily="34" charset="0"/>
                <a:cs typeface="Arial" panose="020B0604020202020204" pitchFamily="34" charset="0"/>
              </a:rPr>
              <a:t>contacting an agent is the most common first step (52%)</a:t>
            </a:r>
            <a:endParaRPr lang="en-US" sz="3200" dirty="0"/>
          </a:p>
        </p:txBody>
      </p:sp>
    </p:spTree>
    <p:extLst>
      <p:ext uri="{BB962C8B-B14F-4D97-AF65-F5344CB8AC3E}">
        <p14:creationId xmlns:p14="http://schemas.microsoft.com/office/powerpoint/2010/main" val="2705329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D6B3DB-839F-45C1-2196-4BBFA3A8F5F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1678E85-ABBF-2951-F1B9-AA20A5E1C1EC}"/>
              </a:ext>
            </a:extLst>
          </p:cNvPr>
          <p:cNvSpPr>
            <a:spLocks noGrp="1"/>
          </p:cNvSpPr>
          <p:nvPr>
            <p:ph type="title"/>
          </p:nvPr>
        </p:nvSpPr>
        <p:spPr/>
        <p:txBody>
          <a:bodyPr>
            <a:normAutofit/>
          </a:bodyPr>
          <a:lstStyle/>
          <a:p>
            <a:r>
              <a:rPr lang="en-US" sz="3600" dirty="0">
                <a:solidFill>
                  <a:srgbClr val="0070C0"/>
                </a:solidFill>
                <a:latin typeface="Avenir Next LT Pro Demi" panose="020B0704020202020204" pitchFamily="34" charset="0"/>
              </a:rPr>
              <a:t>Turn your marketing into a utility: a shareable readiness experience</a:t>
            </a:r>
          </a:p>
        </p:txBody>
      </p:sp>
      <p:sp>
        <p:nvSpPr>
          <p:cNvPr id="3" name="Content Placeholder 2">
            <a:extLst>
              <a:ext uri="{FF2B5EF4-FFF2-40B4-BE49-F238E27FC236}">
                <a16:creationId xmlns:a16="http://schemas.microsoft.com/office/drawing/2014/main" id="{74DDCC5F-2CFF-E3C0-E94B-F18873D370D5}"/>
              </a:ext>
            </a:extLst>
          </p:cNvPr>
          <p:cNvSpPr>
            <a:spLocks noGrp="1"/>
          </p:cNvSpPr>
          <p:nvPr>
            <p:ph idx="1"/>
          </p:nvPr>
        </p:nvSpPr>
        <p:spPr>
          <a:xfrm>
            <a:off x="838200" y="1825625"/>
            <a:ext cx="11251518" cy="4351338"/>
          </a:xfrm>
        </p:spPr>
        <p:txBody>
          <a:bodyPr>
            <a:normAutofit fontScale="92500" lnSpcReduction="10000"/>
          </a:bodyPr>
          <a:lstStyle/>
          <a:p>
            <a:pPr marL="0" lvl="0" indent="0" eaLnBrk="0" fontAlgn="base" hangingPunct="0">
              <a:lnSpc>
                <a:spcPct val="150000"/>
              </a:lnSpc>
              <a:spcBef>
                <a:spcPct val="0"/>
              </a:spcBef>
              <a:spcAft>
                <a:spcPct val="0"/>
              </a:spcAft>
              <a:buFontTx/>
              <a:buChar char="•"/>
            </a:pPr>
            <a:r>
              <a:rPr lang="en-US" altLang="en-US" sz="2400" dirty="0">
                <a:latin typeface="Arial" panose="020B0604020202020204" pitchFamily="34" charset="0"/>
              </a:rPr>
              <a:t> Co-branded </a:t>
            </a:r>
            <a:r>
              <a:rPr lang="en-US" altLang="en-US" sz="2400" dirty="0">
                <a:solidFill>
                  <a:srgbClr val="00B050"/>
                </a:solidFill>
                <a:latin typeface="Arial" panose="020B0604020202020204" pitchFamily="34" charset="0"/>
              </a:rPr>
              <a:t>FinLocker</a:t>
            </a:r>
            <a:r>
              <a:rPr lang="en-US" altLang="en-US" sz="2400" dirty="0">
                <a:latin typeface="Arial" panose="020B0604020202020204" pitchFamily="34" charset="0"/>
              </a:rPr>
              <a:t> gives prospects a clear path to mortgage readiness (credit, savings, debt awareness) and keeps </a:t>
            </a:r>
            <a:r>
              <a:rPr lang="en-US" altLang="en-US" sz="2400" b="1" dirty="0">
                <a:latin typeface="Arial" panose="020B0604020202020204" pitchFamily="34" charset="0"/>
              </a:rPr>
              <a:t>your brand</a:t>
            </a:r>
            <a:r>
              <a:rPr lang="en-US" altLang="en-US" sz="2400" dirty="0">
                <a:latin typeface="Arial" panose="020B0604020202020204" pitchFamily="34" charset="0"/>
              </a:rPr>
              <a:t> in front of them</a:t>
            </a:r>
          </a:p>
          <a:p>
            <a:pPr marL="0" lvl="0" indent="0" eaLnBrk="0" fontAlgn="base" hangingPunct="0">
              <a:lnSpc>
                <a:spcPct val="100000"/>
              </a:lnSpc>
              <a:spcBef>
                <a:spcPct val="0"/>
              </a:spcBef>
              <a:spcAft>
                <a:spcPct val="0"/>
              </a:spcAft>
              <a:buFontTx/>
              <a:buChar char="•"/>
            </a:pPr>
            <a:endParaRPr lang="en-US" altLang="en-US" sz="2400" dirty="0">
              <a:latin typeface="Arial" panose="020B0604020202020204" pitchFamily="34" charset="0"/>
            </a:endParaRPr>
          </a:p>
          <a:p>
            <a:pPr marL="0" lvl="0" indent="0" eaLnBrk="0" fontAlgn="base" hangingPunct="0">
              <a:lnSpc>
                <a:spcPct val="150000"/>
              </a:lnSpc>
              <a:spcBef>
                <a:spcPct val="0"/>
              </a:spcBef>
              <a:spcAft>
                <a:spcPct val="0"/>
              </a:spcAft>
              <a:buFontTx/>
              <a:buChar char="•"/>
            </a:pPr>
            <a:r>
              <a:rPr lang="en-US" altLang="en-US" sz="2400" dirty="0">
                <a:latin typeface="Arial" panose="020B0604020202020204" pitchFamily="34" charset="0"/>
              </a:rPr>
              <a:t> Use cases that require almost no behavior change:</a:t>
            </a:r>
          </a:p>
          <a:p>
            <a:pPr marL="457200" lvl="1" indent="0" eaLnBrk="0" fontAlgn="base" hangingPunct="0">
              <a:lnSpc>
                <a:spcPct val="150000"/>
              </a:lnSpc>
              <a:spcBef>
                <a:spcPct val="0"/>
              </a:spcBef>
              <a:spcAft>
                <a:spcPct val="0"/>
              </a:spcAft>
              <a:buNone/>
            </a:pPr>
            <a:r>
              <a:rPr lang="en-US" altLang="en-US" sz="2200" b="1" dirty="0">
                <a:latin typeface="Arial" panose="020B0604020202020204" pitchFamily="34" charset="0"/>
              </a:rPr>
              <a:t>Website button or link: </a:t>
            </a:r>
            <a:r>
              <a:rPr lang="en-US" altLang="en-US" sz="2200" dirty="0">
                <a:latin typeface="Arial" panose="020B0604020202020204" pitchFamily="34" charset="0"/>
              </a:rPr>
              <a:t>“Start your Homebuyer Readiness Plan”</a:t>
            </a:r>
          </a:p>
          <a:p>
            <a:pPr marL="457200" lvl="1" indent="0" eaLnBrk="0" fontAlgn="base" hangingPunct="0">
              <a:lnSpc>
                <a:spcPct val="150000"/>
              </a:lnSpc>
              <a:spcBef>
                <a:spcPct val="0"/>
              </a:spcBef>
              <a:spcAft>
                <a:spcPct val="0"/>
              </a:spcAft>
              <a:buNone/>
            </a:pPr>
            <a:r>
              <a:rPr lang="en-US" altLang="en-US" sz="2200" b="1" dirty="0">
                <a:latin typeface="Arial" panose="020B0604020202020204" pitchFamily="34" charset="0"/>
              </a:rPr>
              <a:t>Open house + community events: </a:t>
            </a:r>
            <a:r>
              <a:rPr lang="en-US" altLang="en-US" sz="2200" dirty="0">
                <a:latin typeface="Arial" panose="020B0604020202020204" pitchFamily="34" charset="0"/>
              </a:rPr>
              <a:t>QR code on sign-in sheets and flyers</a:t>
            </a:r>
          </a:p>
          <a:p>
            <a:pPr marL="457200" lvl="1" indent="0" eaLnBrk="0" fontAlgn="base" hangingPunct="0">
              <a:lnSpc>
                <a:spcPct val="150000"/>
              </a:lnSpc>
              <a:spcBef>
                <a:spcPct val="0"/>
              </a:spcBef>
              <a:spcAft>
                <a:spcPct val="0"/>
              </a:spcAft>
              <a:buNone/>
            </a:pPr>
            <a:r>
              <a:rPr lang="en-US" altLang="en-US" sz="2200" b="1" dirty="0">
                <a:latin typeface="Arial" panose="020B0604020202020204" pitchFamily="34" charset="0"/>
              </a:rPr>
              <a:t>Social posts: </a:t>
            </a:r>
            <a:r>
              <a:rPr lang="en-US" altLang="en-US" sz="2200" dirty="0">
                <a:latin typeface="Arial" panose="020B0604020202020204" pitchFamily="34" charset="0"/>
              </a:rPr>
              <a:t>“Not ready yet? Start here.” This CTA is relevant to buyers and sellers</a:t>
            </a:r>
          </a:p>
          <a:p>
            <a:pPr marL="0" lvl="0" indent="0" eaLnBrk="0" fontAlgn="base" hangingPunct="0">
              <a:lnSpc>
                <a:spcPct val="100000"/>
              </a:lnSpc>
              <a:spcBef>
                <a:spcPct val="0"/>
              </a:spcBef>
              <a:spcAft>
                <a:spcPct val="0"/>
              </a:spcAft>
              <a:buFontTx/>
              <a:buChar char="•"/>
            </a:pPr>
            <a:endParaRPr lang="en-US" altLang="en-US" sz="2400" dirty="0">
              <a:latin typeface="Arial" panose="020B0604020202020204" pitchFamily="34" charset="0"/>
            </a:endParaRPr>
          </a:p>
          <a:p>
            <a:pPr marL="0" lvl="0" indent="0" eaLnBrk="0" fontAlgn="base" hangingPunct="0">
              <a:lnSpc>
                <a:spcPct val="150000"/>
              </a:lnSpc>
              <a:spcBef>
                <a:spcPct val="0"/>
              </a:spcBef>
              <a:spcAft>
                <a:spcPct val="0"/>
              </a:spcAft>
              <a:buFontTx/>
              <a:buChar char="•"/>
            </a:pPr>
            <a:r>
              <a:rPr lang="en-US" altLang="en-US" sz="2400" dirty="0">
                <a:latin typeface="Arial" panose="020B0604020202020204" pitchFamily="34" charset="0"/>
              </a:rPr>
              <a:t> I provide assets to get you started: </a:t>
            </a:r>
          </a:p>
          <a:p>
            <a:pPr marL="457200" lvl="1" indent="0" eaLnBrk="0" fontAlgn="base" hangingPunct="0">
              <a:lnSpc>
                <a:spcPct val="150000"/>
              </a:lnSpc>
              <a:spcBef>
                <a:spcPct val="0"/>
              </a:spcBef>
              <a:spcAft>
                <a:spcPct val="0"/>
              </a:spcAft>
              <a:buNone/>
            </a:pPr>
            <a:r>
              <a:rPr lang="en-US" altLang="en-US" dirty="0">
                <a:latin typeface="Arial" panose="020B0604020202020204" pitchFamily="34" charset="0"/>
              </a:rPr>
              <a:t>Digital business card + QR code, personalized landing page, flyer, social posts</a:t>
            </a:r>
          </a:p>
        </p:txBody>
      </p:sp>
    </p:spTree>
    <p:extLst>
      <p:ext uri="{BB962C8B-B14F-4D97-AF65-F5344CB8AC3E}">
        <p14:creationId xmlns:p14="http://schemas.microsoft.com/office/powerpoint/2010/main" val="31058758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29A2DD-6524-74BF-1B44-1C22005F4D3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235F80D-12A4-54E7-3985-9C2B445C6C02}"/>
              </a:ext>
            </a:extLst>
          </p:cNvPr>
          <p:cNvSpPr>
            <a:spLocks noGrp="1"/>
          </p:cNvSpPr>
          <p:nvPr>
            <p:ph type="title"/>
          </p:nvPr>
        </p:nvSpPr>
        <p:spPr/>
        <p:txBody>
          <a:bodyPr>
            <a:normAutofit/>
          </a:bodyPr>
          <a:lstStyle/>
          <a:p>
            <a:r>
              <a:rPr lang="en-US" sz="3600" dirty="0">
                <a:solidFill>
                  <a:srgbClr val="0070C0"/>
                </a:solidFill>
                <a:latin typeface="Avenir Next LT Pro Demi" panose="020B0704020202020204" pitchFamily="34" charset="0"/>
              </a:rPr>
              <a:t>More closable buyers and a reason to stay top-of-mind</a:t>
            </a:r>
          </a:p>
        </p:txBody>
      </p:sp>
      <p:sp>
        <p:nvSpPr>
          <p:cNvPr id="3" name="Content Placeholder 2">
            <a:extLst>
              <a:ext uri="{FF2B5EF4-FFF2-40B4-BE49-F238E27FC236}">
                <a16:creationId xmlns:a16="http://schemas.microsoft.com/office/drawing/2014/main" id="{809F0A18-9A18-C93A-4CD6-54C4DF96B899}"/>
              </a:ext>
            </a:extLst>
          </p:cNvPr>
          <p:cNvSpPr>
            <a:spLocks noGrp="1"/>
          </p:cNvSpPr>
          <p:nvPr>
            <p:ph idx="1"/>
          </p:nvPr>
        </p:nvSpPr>
        <p:spPr/>
        <p:txBody>
          <a:bodyPr>
            <a:normAutofit fontScale="92500" lnSpcReduction="10000"/>
          </a:bodyPr>
          <a:lstStyle/>
          <a:p>
            <a:pPr marL="0" lvl="0" indent="0" eaLnBrk="0" fontAlgn="base" hangingPunct="0">
              <a:lnSpc>
                <a:spcPct val="120000"/>
              </a:lnSpc>
              <a:spcBef>
                <a:spcPct val="0"/>
              </a:spcBef>
              <a:spcAft>
                <a:spcPct val="0"/>
              </a:spcAft>
              <a:buFontTx/>
              <a:buChar char="•"/>
            </a:pPr>
            <a:r>
              <a:rPr lang="en-US" altLang="en-US" sz="2400" dirty="0">
                <a:latin typeface="Arial" panose="020B0604020202020204" pitchFamily="34" charset="0"/>
              </a:rPr>
              <a:t> Mortgage readiness matters: </a:t>
            </a:r>
            <a:r>
              <a:rPr lang="en-US" altLang="en-US" sz="2400" b="1" dirty="0">
                <a:latin typeface="Arial" panose="020B0604020202020204" pitchFamily="34" charset="0"/>
              </a:rPr>
              <a:t>31% of mortgage buyers </a:t>
            </a:r>
            <a:r>
              <a:rPr lang="en-US" altLang="en-US" sz="2400" dirty="0">
                <a:latin typeface="Arial" panose="020B0604020202020204" pitchFamily="34" charset="0"/>
              </a:rPr>
              <a:t>report being denied at least once before ultimately getting approved</a:t>
            </a:r>
          </a:p>
          <a:p>
            <a:pPr marL="0" lvl="0" indent="0" eaLnBrk="0" fontAlgn="base" hangingPunct="0">
              <a:lnSpc>
                <a:spcPct val="120000"/>
              </a:lnSpc>
              <a:spcBef>
                <a:spcPct val="0"/>
              </a:spcBef>
              <a:spcAft>
                <a:spcPct val="0"/>
              </a:spcAft>
              <a:buFontTx/>
              <a:buChar char="•"/>
            </a:pPr>
            <a:endParaRPr lang="en-US" altLang="en-US" sz="2400" dirty="0">
              <a:latin typeface="Arial" panose="020B0604020202020204" pitchFamily="34" charset="0"/>
            </a:endParaRPr>
          </a:p>
          <a:p>
            <a:pPr marL="0" lvl="0" indent="0" eaLnBrk="0" fontAlgn="base" hangingPunct="0">
              <a:lnSpc>
                <a:spcPct val="120000"/>
              </a:lnSpc>
              <a:spcBef>
                <a:spcPct val="0"/>
              </a:spcBef>
              <a:spcAft>
                <a:spcPct val="0"/>
              </a:spcAft>
              <a:buFontTx/>
              <a:buChar char="•"/>
            </a:pPr>
            <a:r>
              <a:rPr lang="en-US" altLang="en-US" sz="2400" dirty="0">
                <a:latin typeface="Arial" panose="020B0604020202020204" pitchFamily="34" charset="0"/>
              </a:rPr>
              <a:t> </a:t>
            </a:r>
            <a:r>
              <a:rPr lang="en-US" altLang="en-US" sz="2400" dirty="0">
                <a:solidFill>
                  <a:srgbClr val="00B050"/>
                </a:solidFill>
                <a:latin typeface="Arial" panose="020B0604020202020204" pitchFamily="34" charset="0"/>
              </a:rPr>
              <a:t>FinLocker</a:t>
            </a:r>
            <a:r>
              <a:rPr lang="en-US" altLang="en-US" sz="2400" dirty="0">
                <a:latin typeface="Arial" panose="020B0604020202020204" pitchFamily="34" charset="0"/>
              </a:rPr>
              <a:t> helps convert “not yet” leads into qualified buyers by building a trackable plan and momentum earlier in the journey</a:t>
            </a:r>
          </a:p>
          <a:p>
            <a:pPr marL="0" lvl="0" indent="0" eaLnBrk="0" fontAlgn="base" hangingPunct="0">
              <a:lnSpc>
                <a:spcPct val="120000"/>
              </a:lnSpc>
              <a:spcBef>
                <a:spcPct val="0"/>
              </a:spcBef>
              <a:spcAft>
                <a:spcPct val="0"/>
              </a:spcAft>
              <a:buFontTx/>
              <a:buChar char="•"/>
            </a:pPr>
            <a:endParaRPr lang="en-US" altLang="en-US" sz="2400" dirty="0">
              <a:latin typeface="Arial" panose="020B0604020202020204" pitchFamily="34" charset="0"/>
            </a:endParaRPr>
          </a:p>
          <a:p>
            <a:pPr marL="0" lvl="0" indent="0" eaLnBrk="0" fontAlgn="base" hangingPunct="0">
              <a:lnSpc>
                <a:spcPct val="120000"/>
              </a:lnSpc>
              <a:spcBef>
                <a:spcPct val="0"/>
              </a:spcBef>
              <a:spcAft>
                <a:spcPct val="0"/>
              </a:spcAft>
              <a:buFontTx/>
              <a:buChar char="•"/>
            </a:pPr>
            <a:r>
              <a:rPr lang="en-US" altLang="en-US" sz="2400" dirty="0">
                <a:latin typeface="Arial" panose="020B0604020202020204" pitchFamily="34" charset="0"/>
              </a:rPr>
              <a:t> Repeat business is available but often lost: </a:t>
            </a:r>
            <a:r>
              <a:rPr lang="en-US" altLang="en-US" sz="2400" b="1" dirty="0">
                <a:latin typeface="Arial" panose="020B0604020202020204" pitchFamily="34" charset="0"/>
              </a:rPr>
              <a:t>79% of repeat buyers</a:t>
            </a:r>
            <a:r>
              <a:rPr lang="en-US" altLang="en-US" sz="2400" dirty="0">
                <a:latin typeface="Arial" panose="020B0604020202020204" pitchFamily="34" charset="0"/>
              </a:rPr>
              <a:t> would consider working with their previous agent again, yet </a:t>
            </a:r>
            <a:r>
              <a:rPr lang="en-US" altLang="en-US" sz="2400" b="1" dirty="0">
                <a:latin typeface="Arial" panose="020B0604020202020204" pitchFamily="34" charset="0"/>
              </a:rPr>
              <a:t>only 13% actually do</a:t>
            </a:r>
            <a:endParaRPr lang="en-US" altLang="en-US" sz="2400" dirty="0">
              <a:latin typeface="Arial" panose="020B0604020202020204" pitchFamily="34" charset="0"/>
            </a:endParaRPr>
          </a:p>
          <a:p>
            <a:pPr marL="0" lvl="0" indent="0" eaLnBrk="0" fontAlgn="base" hangingPunct="0">
              <a:lnSpc>
                <a:spcPct val="120000"/>
              </a:lnSpc>
              <a:spcBef>
                <a:spcPct val="0"/>
              </a:spcBef>
              <a:spcAft>
                <a:spcPct val="0"/>
              </a:spcAft>
              <a:buNone/>
            </a:pPr>
            <a:r>
              <a:rPr lang="en-US" altLang="en-US" sz="2400" dirty="0">
                <a:latin typeface="Arial" panose="020B0604020202020204" pitchFamily="34" charset="0"/>
              </a:rPr>
              <a:t> </a:t>
            </a:r>
          </a:p>
          <a:p>
            <a:pPr marL="0" lvl="0" indent="0" eaLnBrk="0" fontAlgn="base" hangingPunct="0">
              <a:lnSpc>
                <a:spcPct val="120000"/>
              </a:lnSpc>
              <a:spcBef>
                <a:spcPct val="0"/>
              </a:spcBef>
              <a:spcAft>
                <a:spcPct val="0"/>
              </a:spcAft>
              <a:buFontTx/>
              <a:buChar char="•"/>
            </a:pPr>
            <a:r>
              <a:rPr lang="en-US" altLang="en-US" sz="2400" dirty="0">
                <a:latin typeface="Arial" panose="020B0604020202020204" pitchFamily="34" charset="0"/>
              </a:rPr>
              <a:t> A co-branded app creates a “between-transactions” relationship, so you’re remembered when life triggers the next move</a:t>
            </a:r>
          </a:p>
        </p:txBody>
      </p:sp>
    </p:spTree>
    <p:extLst>
      <p:ext uri="{BB962C8B-B14F-4D97-AF65-F5344CB8AC3E}">
        <p14:creationId xmlns:p14="http://schemas.microsoft.com/office/powerpoint/2010/main" val="28389049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0B4609-A5F1-D463-C048-FD2E3CEC14BA}"/>
              </a:ext>
            </a:extLst>
          </p:cNvPr>
          <p:cNvSpPr>
            <a:spLocks noGrp="1"/>
          </p:cNvSpPr>
          <p:nvPr>
            <p:ph type="title"/>
          </p:nvPr>
        </p:nvSpPr>
        <p:spPr/>
        <p:txBody>
          <a:bodyPr>
            <a:normAutofit/>
          </a:bodyPr>
          <a:lstStyle/>
          <a:p>
            <a:r>
              <a:rPr lang="en-US" sz="3600" dirty="0">
                <a:solidFill>
                  <a:srgbClr val="0070C0"/>
                </a:solidFill>
                <a:latin typeface="Avenir Next LT Pro Demi" panose="020B0704020202020204" pitchFamily="34" charset="0"/>
              </a:rPr>
              <a:t>30-day Activation Plan + Scoreboard</a:t>
            </a:r>
          </a:p>
        </p:txBody>
      </p:sp>
      <p:sp>
        <p:nvSpPr>
          <p:cNvPr id="3" name="Content Placeholder 2">
            <a:extLst>
              <a:ext uri="{FF2B5EF4-FFF2-40B4-BE49-F238E27FC236}">
                <a16:creationId xmlns:a16="http://schemas.microsoft.com/office/drawing/2014/main" id="{AD9D8419-BCFA-4849-825E-BBC35420D669}"/>
              </a:ext>
            </a:extLst>
          </p:cNvPr>
          <p:cNvSpPr>
            <a:spLocks noGrp="1"/>
          </p:cNvSpPr>
          <p:nvPr>
            <p:ph idx="1"/>
          </p:nvPr>
        </p:nvSpPr>
        <p:spPr>
          <a:xfrm>
            <a:off x="838200" y="1574011"/>
            <a:ext cx="10515600" cy="5032375"/>
          </a:xfrm>
        </p:spPr>
        <p:txBody>
          <a:bodyPr>
            <a:normAutofit fontScale="85000" lnSpcReduction="20000"/>
          </a:bodyPr>
          <a:lstStyle/>
          <a:p>
            <a:pPr>
              <a:lnSpc>
                <a:spcPct val="120000"/>
              </a:lnSpc>
            </a:pPr>
            <a:r>
              <a:rPr lang="en-US" sz="2600" b="1" dirty="0">
                <a:latin typeface="Arial" panose="020B0604020202020204" pitchFamily="34" charset="0"/>
                <a:cs typeface="Arial" panose="020B0604020202020204" pitchFamily="34" charset="0"/>
              </a:rPr>
              <a:t>Week 1: Setup</a:t>
            </a:r>
            <a:endParaRPr lang="en-US" sz="2600" dirty="0">
              <a:latin typeface="Arial" panose="020B0604020202020204" pitchFamily="34" charset="0"/>
              <a:cs typeface="Arial" panose="020B0604020202020204" pitchFamily="34" charset="0"/>
            </a:endParaRPr>
          </a:p>
          <a:p>
            <a:pPr lvl="1">
              <a:lnSpc>
                <a:spcPct val="120000"/>
              </a:lnSpc>
            </a:pPr>
            <a:r>
              <a:rPr lang="en-US" sz="2600" dirty="0">
                <a:latin typeface="Arial" panose="020B0604020202020204" pitchFamily="34" charset="0"/>
                <a:cs typeface="Arial" panose="020B0604020202020204" pitchFamily="34" charset="0"/>
              </a:rPr>
              <a:t>Co-brand link + QR code + agent landing page </a:t>
            </a:r>
          </a:p>
          <a:p>
            <a:pPr lvl="1">
              <a:lnSpc>
                <a:spcPct val="120000"/>
              </a:lnSpc>
            </a:pPr>
            <a:r>
              <a:rPr lang="en-US" sz="2600" dirty="0">
                <a:latin typeface="Arial" panose="020B0604020202020204" pitchFamily="34" charset="0"/>
                <a:cs typeface="Arial" panose="020B0604020202020204" pitchFamily="34" charset="0"/>
              </a:rPr>
              <a:t>Asset kit: Digital business card with QR code, open house flyer</a:t>
            </a:r>
          </a:p>
          <a:p>
            <a:pPr lvl="1"/>
            <a:endParaRPr lang="en-US" dirty="0">
              <a:latin typeface="Arial" panose="020B0604020202020204" pitchFamily="34" charset="0"/>
              <a:cs typeface="Arial" panose="020B0604020202020204" pitchFamily="34" charset="0"/>
            </a:endParaRPr>
          </a:p>
          <a:p>
            <a:pPr>
              <a:lnSpc>
                <a:spcPct val="120000"/>
              </a:lnSpc>
            </a:pPr>
            <a:r>
              <a:rPr lang="en-US" sz="2400" b="1" dirty="0">
                <a:latin typeface="Arial" panose="020B0604020202020204" pitchFamily="34" charset="0"/>
                <a:cs typeface="Arial" panose="020B0604020202020204" pitchFamily="34" charset="0"/>
              </a:rPr>
              <a:t>Weeks 2–4: Deploy</a:t>
            </a:r>
            <a:endParaRPr lang="en-US" sz="2400" dirty="0">
              <a:latin typeface="Arial" panose="020B0604020202020204" pitchFamily="34" charset="0"/>
              <a:cs typeface="Arial" panose="020B0604020202020204" pitchFamily="34" charset="0"/>
            </a:endParaRPr>
          </a:p>
          <a:p>
            <a:pPr lvl="1">
              <a:lnSpc>
                <a:spcPct val="120000"/>
              </a:lnSpc>
            </a:pPr>
            <a:r>
              <a:rPr lang="en-US" dirty="0">
                <a:latin typeface="Arial" panose="020B0604020202020204" pitchFamily="34" charset="0"/>
                <a:cs typeface="Arial" panose="020B0604020202020204" pitchFamily="34" charset="0"/>
              </a:rPr>
              <a:t>Add links to your website + email signature</a:t>
            </a:r>
          </a:p>
          <a:p>
            <a:pPr lvl="1">
              <a:lnSpc>
                <a:spcPct val="120000"/>
              </a:lnSpc>
            </a:pPr>
            <a:r>
              <a:rPr lang="en-US" dirty="0">
                <a:latin typeface="Arial" panose="020B0604020202020204" pitchFamily="34" charset="0"/>
                <a:cs typeface="Arial" panose="020B0604020202020204" pitchFamily="34" charset="0"/>
              </a:rPr>
              <a:t>Open house flyer with QR at every showing</a:t>
            </a:r>
          </a:p>
          <a:p>
            <a:pPr lvl="1">
              <a:lnSpc>
                <a:spcPct val="120000"/>
              </a:lnSpc>
            </a:pPr>
            <a:r>
              <a:rPr lang="en-US" dirty="0">
                <a:latin typeface="Arial" panose="020B0604020202020204" pitchFamily="34" charset="0"/>
                <a:cs typeface="Arial" panose="020B0604020202020204" pitchFamily="34" charset="0"/>
              </a:rPr>
              <a:t>2 social posts/month + one community event placement</a:t>
            </a:r>
          </a:p>
          <a:p>
            <a:pPr lvl="1"/>
            <a:endParaRPr lang="en-US" dirty="0">
              <a:latin typeface="Arial" panose="020B0604020202020204" pitchFamily="34" charset="0"/>
              <a:cs typeface="Arial" panose="020B0604020202020204" pitchFamily="34" charset="0"/>
            </a:endParaRPr>
          </a:p>
          <a:p>
            <a:pPr>
              <a:lnSpc>
                <a:spcPct val="120000"/>
              </a:lnSpc>
            </a:pPr>
            <a:r>
              <a:rPr lang="en-US" sz="2400" b="1" dirty="0">
                <a:latin typeface="Arial" panose="020B0604020202020204" pitchFamily="34" charset="0"/>
                <a:cs typeface="Arial" panose="020B0604020202020204" pitchFamily="34" charset="0"/>
              </a:rPr>
              <a:t>Monthly “Scoreboard” (Weekly 10 minute call or email)</a:t>
            </a:r>
            <a:endParaRPr lang="en-US" sz="2400" dirty="0">
              <a:latin typeface="Arial" panose="020B0604020202020204" pitchFamily="34" charset="0"/>
              <a:cs typeface="Arial" panose="020B0604020202020204" pitchFamily="34" charset="0"/>
            </a:endParaRPr>
          </a:p>
          <a:p>
            <a:pPr lvl="1">
              <a:lnSpc>
                <a:spcPct val="120000"/>
              </a:lnSpc>
            </a:pPr>
            <a:r>
              <a:rPr lang="en-US" dirty="0">
                <a:latin typeface="Arial" panose="020B0604020202020204" pitchFamily="34" charset="0"/>
                <a:cs typeface="Arial" panose="020B0604020202020204" pitchFamily="34" charset="0"/>
              </a:rPr>
              <a:t>Sign-ups, active users</a:t>
            </a:r>
          </a:p>
          <a:p>
            <a:pPr lvl="1">
              <a:lnSpc>
                <a:spcPct val="120000"/>
              </a:lnSpc>
            </a:pPr>
            <a:r>
              <a:rPr lang="en-US" dirty="0">
                <a:latin typeface="Arial" panose="020B0604020202020204" pitchFamily="34" charset="0"/>
                <a:cs typeface="Arial" panose="020B0604020202020204" pitchFamily="34" charset="0"/>
              </a:rPr>
              <a:t>Readiness milestones (high level)</a:t>
            </a:r>
          </a:p>
          <a:p>
            <a:pPr lvl="1">
              <a:lnSpc>
                <a:spcPct val="120000"/>
              </a:lnSpc>
            </a:pPr>
            <a:r>
              <a:rPr lang="en-US" dirty="0">
                <a:latin typeface="Arial" panose="020B0604020202020204" pitchFamily="34" charset="0"/>
                <a:cs typeface="Arial" panose="020B0604020202020204" pitchFamily="34" charset="0"/>
              </a:rPr>
              <a:t>Warm handoffs + funded deals attributed to the channel</a:t>
            </a:r>
          </a:p>
          <a:p>
            <a:pPr marL="0" indent="0">
              <a:buNone/>
            </a:pPr>
            <a:endParaRPr lang="en-US" dirty="0"/>
          </a:p>
        </p:txBody>
      </p:sp>
    </p:spTree>
    <p:extLst>
      <p:ext uri="{BB962C8B-B14F-4D97-AF65-F5344CB8AC3E}">
        <p14:creationId xmlns:p14="http://schemas.microsoft.com/office/powerpoint/2010/main" val="30047884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7BA6F4-3D1A-20F9-8FAD-3C72B377F57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E8AD83D-8796-F482-E522-ADF9C2846917}"/>
              </a:ext>
            </a:extLst>
          </p:cNvPr>
          <p:cNvSpPr>
            <a:spLocks noGrp="1"/>
          </p:cNvSpPr>
          <p:nvPr>
            <p:ph type="ctrTitle"/>
          </p:nvPr>
        </p:nvSpPr>
        <p:spPr>
          <a:xfrm>
            <a:off x="1524000" y="1122363"/>
            <a:ext cx="9144000" cy="1436730"/>
          </a:xfrm>
        </p:spPr>
        <p:txBody>
          <a:bodyPr>
            <a:normAutofit fontScale="90000"/>
          </a:bodyPr>
          <a:lstStyle/>
          <a:p>
            <a:pPr>
              <a:lnSpc>
                <a:spcPct val="150000"/>
              </a:lnSpc>
            </a:pPr>
            <a:r>
              <a:rPr lang="en-US" sz="3600" dirty="0">
                <a:latin typeface="Avenir Next LT Pro Demi" panose="020B0704020202020204" pitchFamily="34" charset="0"/>
              </a:rPr>
              <a:t>Enter your contact information here and replace the FinLocker logo with your company logo</a:t>
            </a:r>
          </a:p>
        </p:txBody>
      </p:sp>
      <p:pic>
        <p:nvPicPr>
          <p:cNvPr id="4" name="Picture 3">
            <a:extLst>
              <a:ext uri="{FF2B5EF4-FFF2-40B4-BE49-F238E27FC236}">
                <a16:creationId xmlns:a16="http://schemas.microsoft.com/office/drawing/2014/main" id="{C41F71D4-947C-BD32-0DD5-1613E2E2656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50268" y="4298908"/>
            <a:ext cx="5238750" cy="657225"/>
          </a:xfrm>
          <a:prstGeom prst="rect">
            <a:avLst/>
          </a:prstGeom>
        </p:spPr>
      </p:pic>
    </p:spTree>
    <p:extLst>
      <p:ext uri="{BB962C8B-B14F-4D97-AF65-F5344CB8AC3E}">
        <p14:creationId xmlns:p14="http://schemas.microsoft.com/office/powerpoint/2010/main" val="123993789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376</TotalTime>
  <Words>1507</Words>
  <Application>Microsoft Office PowerPoint</Application>
  <PresentationFormat>Widescreen</PresentationFormat>
  <Paragraphs>92</Paragraphs>
  <Slides>7</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Aptos</vt:lpstr>
      <vt:lpstr>Aptos Display</vt:lpstr>
      <vt:lpstr>Arial</vt:lpstr>
      <vt:lpstr>Avenir Next LT Pro Demi</vt:lpstr>
      <vt:lpstr>Office Theme</vt:lpstr>
      <vt:lpstr>Co-Branding FinLocker = More Leads, More Closings, More Repeat Business</vt:lpstr>
      <vt:lpstr>Your next client is deciding online before the first conversation</vt:lpstr>
      <vt:lpstr>Buyers find agents through digital touchpoints, and they want a next step</vt:lpstr>
      <vt:lpstr>Turn your marketing into a utility: a shareable readiness experience</vt:lpstr>
      <vt:lpstr>More closable buyers and a reason to stay top-of-mind</vt:lpstr>
      <vt:lpstr>30-day Activation Plan + Scoreboard</vt:lpstr>
      <vt:lpstr>Enter your contact information here and replace the FinLocker logo with your company logo</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Diana Mulhall</dc:creator>
  <cp:lastModifiedBy>Diana Mulhall</cp:lastModifiedBy>
  <cp:revision>1</cp:revision>
  <dcterms:created xsi:type="dcterms:W3CDTF">2026-01-13T17:06:33Z</dcterms:created>
  <dcterms:modified xsi:type="dcterms:W3CDTF">2026-01-16T17:59:19Z</dcterms:modified>
</cp:coreProperties>
</file>