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4"/>
    <p:sldMasterId id="2147483648" r:id="rId5"/>
  </p:sldMasterIdLst>
  <p:notesMasterIdLst>
    <p:notesMasterId r:id="rId25"/>
  </p:notesMasterIdLst>
  <p:sldIdLst>
    <p:sldId id="256" r:id="rId6"/>
    <p:sldId id="283" r:id="rId7"/>
    <p:sldId id="293" r:id="rId8"/>
    <p:sldId id="285" r:id="rId9"/>
    <p:sldId id="306" r:id="rId10"/>
    <p:sldId id="287" r:id="rId11"/>
    <p:sldId id="296" r:id="rId12"/>
    <p:sldId id="292" r:id="rId13"/>
    <p:sldId id="289" r:id="rId14"/>
    <p:sldId id="309" r:id="rId15"/>
    <p:sldId id="300" r:id="rId16"/>
    <p:sldId id="279" r:id="rId17"/>
    <p:sldId id="307" r:id="rId18"/>
    <p:sldId id="305" r:id="rId19"/>
    <p:sldId id="303" r:id="rId20"/>
    <p:sldId id="290" r:id="rId21"/>
    <p:sldId id="308" r:id="rId22"/>
    <p:sldId id="310"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5F5C3F-4CD7-2D04-D327-200FCB20A7AB}" name="Hasan Mahini" initials="HM" userId="S::hasan.mahini@finlocker.com::a059ce4d-ba95-44b5-a39c-f29c8170dc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490"/>
    <a:srgbClr val="FFBBA8"/>
    <a:srgbClr val="FF8352"/>
    <a:srgbClr val="FF9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5C82D-3CB3-414A-9DA5-26A6AF819F56}" v="8" dt="2022-09-29T20:50:51.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9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16:42.6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1,'207'7,"10"0,-78-1,146 24,-172-15,14 0,139-2,884-14,-630 2,-485-1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6:51.1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0,'1'1,"-1"-1,0 1,1 0,-1-1,0 1,1-1,-1 1,1-1,-1 1,1-1,-1 0,1 1,-1-1,1 0,-1 1,1-1,-1 0,1 1,-1-1,1 0,0 0,-1 0,1 0,0 0,0 0,21 4,-19-4,204 14,257 8,603-23,-566 2,-393 7,-8 0,-55-5,54 10,-19-1,67 6,-130-17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6:52.8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63,'14'0,"0"-2,-1 0,18-5,12-2,187-8,-104 12,423-3,-328 10,-122-1,108-2,-132-6,46-1,321 9,-452-1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6:54.6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0,'173'8,"-23"0,835-6,-499-4,-267 11,11-1,962-9,-1186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6:57.4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35,'0'0,"0"-1,0 1,0-1,1 0,-1 1,0-1,1 1,-1-1,1 1,-1-1,0 1,1-1,-1 1,1 0,-1-1,1 1,0 0,-1-1,1 1,-1 0,1-1,-1 1,1 0,0 0,-1 0,1 0,0 0,24-4,-18 3,273-18,4 19,-114 2,223 8,195-2,-359-10,-56 2,-159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6:59.3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18,'2249'0,"-2126"-9,3 1,-24 7,89 3,-50 14,-139-16,1 0,-1 1,0-1,1 1,-1-1,0 1,0 0,3 2,-1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7:01.0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67,'4'-3,"0"1,1-1,-1 1,1 0,0 0,-1 1,1 0,9-2,-4 1,56-10,1 3,92-1,-89 7,876-9,-590 14,-150-3,222 3,-120 16,-237-14,163 24,-139-15,155 4,-64-19,-278 2,76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7:02.6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64,'42'-2,"82"-15,-9 0,342-3,-339 18,719-4,-541 7,46 7,4-1,400-8,-731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7:12.6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1,'376'12,"-217"2,-102-9,83-5,28 2,-30 14,-24 0,-102-15,182 12,-132-13,-49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16:45.8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36,'4'-3,"-1"1,1 0,0 1,0-1,1 1,-1 0,0 0,0 0,1 1,-1-1,0 1,8 0,5 0,374-20,0 20,-175 2,1427-2,-1396 9,-23-1,648-9,-699 10,6-1,-78-9,-89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16:48.1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1,'306'-1,"362"3,-408 5,101 2,50-10,-363 4,68 11,6 1,-98-14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16:54.8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0,'3070'0,"-2776"9,-131-2,450 26,-481-24,-103-7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16:58.0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0,'1702'0,"-1221"24,-12 0,735-25,-1191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17:07.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2,'214'-1,"595"23,-467 4,-128-23,93 8,276 9,-464-21,-106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17:09.6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0 128,'0'1,"0"0,1-1,-1 1,0-1,0 1,1 0,-1-1,0 1,1-1,-1 1,1-1,-1 1,1-1,-1 0,1 1,-1-1,1 1,-1-1,1 0,-1 1,1-1,0 0,-1 0,1 0,-1 1,1-1,0 0,0 0,23 3,-20-3,375 1,-3-25,-280 16,104-11,185-9,-352 26,44-8,-32 3,515-35,-216 39,-211 3,-119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17:52.7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2,'79'-1,"82"3,-103 4,32 3,33-10,64 3,-128 3,111 6,86-2,252-1,-313-10,840 2,-851-8,11 0,749 9,-485-2,-443 0,-1 0,23-6,2-1,-27 6,-3-2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9T15:26:45.9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16,'25'-6,"1"2,-1 1,1 1,36 2,-23 0,452-1,-236 2,-240 0,0 1,16 3,27 2,578-6,-313-2,154 1,-361 8,-9 0,-48-7,155 7,142 0,-221-9,-92 1,272 10,-254-4,187 10,770-16,-1004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A79A2-3B6C-4F16-ADCB-89B42DE721B1}"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B922EE-0070-477E-A3DC-2127259F1772}" type="slidenum">
              <a:rPr lang="en-US" smtClean="0"/>
              <a:t>‹#›</a:t>
            </a:fld>
            <a:endParaRPr lang="en-US"/>
          </a:p>
        </p:txBody>
      </p:sp>
    </p:spTree>
    <p:extLst>
      <p:ext uri="{BB962C8B-B14F-4D97-AF65-F5344CB8AC3E}">
        <p14:creationId xmlns:p14="http://schemas.microsoft.com/office/powerpoint/2010/main" val="169143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stockphoto.com/vector/catching-money-gm482377508-7026571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inlocker.com/heloc-when-to-use-home-equity-line-of-cred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stockphoto.com/vector/student-loan-saving-for-school-university-or-college-study-cost-concept-graduated-gm1248960190-36389424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nlocker.com/reasons-to-refinance-your-mortgag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finlocker.com/heloc-when-to-use-home-equity-line-of-credi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D01698-A60A-462C-A6E9-609D56F75EBA}" type="slidenum">
              <a:rPr lang="en-US" smtClean="0"/>
              <a:t>2</a:t>
            </a:fld>
            <a:endParaRPr lang="en-US"/>
          </a:p>
        </p:txBody>
      </p:sp>
    </p:spTree>
    <p:extLst>
      <p:ext uri="{BB962C8B-B14F-4D97-AF65-F5344CB8AC3E}">
        <p14:creationId xmlns:p14="http://schemas.microsoft.com/office/powerpoint/2010/main" val="403339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D01698-A60A-462C-A6E9-609D56F75EBA}" type="slidenum">
              <a:rPr lang="en-US" smtClean="0"/>
              <a:t>3</a:t>
            </a:fld>
            <a:endParaRPr lang="en-US"/>
          </a:p>
        </p:txBody>
      </p:sp>
    </p:spTree>
    <p:extLst>
      <p:ext uri="{BB962C8B-B14F-4D97-AF65-F5344CB8AC3E}">
        <p14:creationId xmlns:p14="http://schemas.microsoft.com/office/powerpoint/2010/main" val="115220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D01698-A60A-462C-A6E9-609D56F75EBA}" type="slidenum">
              <a:rPr lang="en-US" smtClean="0"/>
              <a:t>4</a:t>
            </a:fld>
            <a:endParaRPr lang="en-US"/>
          </a:p>
        </p:txBody>
      </p:sp>
    </p:spTree>
    <p:extLst>
      <p:ext uri="{BB962C8B-B14F-4D97-AF65-F5344CB8AC3E}">
        <p14:creationId xmlns:p14="http://schemas.microsoft.com/office/powerpoint/2010/main" val="66721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Stock image URL:</a:t>
            </a:r>
          </a:p>
          <a:p>
            <a:r>
              <a:rPr lang="en-US">
                <a:hlinkClick r:id="rId3"/>
              </a:rPr>
              <a:t>https://www.istockphoto.com/vector/catching-money-gm482377508-70265713</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B922EE-0070-477E-A3DC-2127259F1772}" type="slidenum">
              <a:rPr lang="en-US" smtClean="0"/>
              <a:t>9</a:t>
            </a:fld>
            <a:endParaRPr lang="en-US"/>
          </a:p>
        </p:txBody>
      </p:sp>
    </p:spTree>
    <p:extLst>
      <p:ext uri="{BB962C8B-B14F-4D97-AF65-F5344CB8AC3E}">
        <p14:creationId xmlns:p14="http://schemas.microsoft.com/office/powerpoint/2010/main" val="410374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Here's what the HELOC article says about College expenses:</a:t>
            </a:r>
          </a:p>
          <a:p>
            <a:endParaRPr lang="en-US">
              <a:ea typeface="Calibri"/>
              <a:cs typeface="Calibri"/>
            </a:endParaRPr>
          </a:p>
          <a:p>
            <a:r>
              <a:rPr lang="en-US"/>
              <a:t>Despite all the discussions on how to make college more affordable, it is still the single largest expense for most families just behind the purchase of their home.  The equity in their home could be used to help pay for college.</a:t>
            </a:r>
            <a:endParaRPr lang="en-US">
              <a:ea typeface="Calibri"/>
              <a:cs typeface="Calibri"/>
            </a:endParaRPr>
          </a:p>
          <a:p>
            <a:endParaRPr lang="en-US">
              <a:ea typeface="Calibri"/>
              <a:cs typeface="Calibri"/>
            </a:endParaRPr>
          </a:p>
          <a:p>
            <a:r>
              <a:rPr lang="en-US">
                <a:hlinkClick r:id="rId3"/>
              </a:rPr>
              <a:t>https://finlocker.com/heloc-when-to-use-home-equity-line-of-credit/</a:t>
            </a:r>
            <a:endParaRPr lang="en-US">
              <a:ea typeface="Calibri"/>
              <a:cs typeface="Calibri"/>
              <a:hlinkClick r:id="rId3"/>
            </a:endParaRPr>
          </a:p>
        </p:txBody>
      </p:sp>
      <p:sp>
        <p:nvSpPr>
          <p:cNvPr id="4" name="Slide Number Placeholder 3"/>
          <p:cNvSpPr>
            <a:spLocks noGrp="1"/>
          </p:cNvSpPr>
          <p:nvPr>
            <p:ph type="sldNum" sz="quarter" idx="5"/>
          </p:nvPr>
        </p:nvSpPr>
        <p:spPr/>
        <p:txBody>
          <a:bodyPr/>
          <a:lstStyle/>
          <a:p>
            <a:fld id="{78B922EE-0070-477E-A3DC-2127259F1772}" type="slidenum">
              <a:rPr lang="en-US" smtClean="0"/>
              <a:t>13</a:t>
            </a:fld>
            <a:endParaRPr lang="en-US"/>
          </a:p>
        </p:txBody>
      </p:sp>
    </p:spTree>
    <p:extLst>
      <p:ext uri="{BB962C8B-B14F-4D97-AF65-F5344CB8AC3E}">
        <p14:creationId xmlns:p14="http://schemas.microsoft.com/office/powerpoint/2010/main" val="237646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Stock Image URL:</a:t>
            </a:r>
          </a:p>
          <a:p>
            <a:r>
              <a:rPr lang="en-US">
                <a:hlinkClick r:id="rId3"/>
              </a:rPr>
              <a:t>https://www.istockphoto.com/vector/student-loan-saving-for-school-university-or-college-study-cost-concept-graduated-gm1248960190-363894241</a:t>
            </a:r>
          </a:p>
          <a:p>
            <a:endParaRPr lang="en-US"/>
          </a:p>
        </p:txBody>
      </p:sp>
      <p:sp>
        <p:nvSpPr>
          <p:cNvPr id="4" name="Slide Number Placeholder 3"/>
          <p:cNvSpPr>
            <a:spLocks noGrp="1"/>
          </p:cNvSpPr>
          <p:nvPr>
            <p:ph type="sldNum" sz="quarter" idx="5"/>
          </p:nvPr>
        </p:nvSpPr>
        <p:spPr/>
        <p:txBody>
          <a:bodyPr/>
          <a:lstStyle/>
          <a:p>
            <a:fld id="{78B922EE-0070-477E-A3DC-2127259F1772}" type="slidenum">
              <a:rPr lang="en-US" smtClean="0"/>
              <a:t>15</a:t>
            </a:fld>
            <a:endParaRPr lang="en-US"/>
          </a:p>
        </p:txBody>
      </p:sp>
    </p:spTree>
    <p:extLst>
      <p:ext uri="{BB962C8B-B14F-4D97-AF65-F5344CB8AC3E}">
        <p14:creationId xmlns:p14="http://schemas.microsoft.com/office/powerpoint/2010/main" val="1772942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r>
              <a:rPr lang="en-US"/>
              <a:t>8 Reasons to Refinance Your Mortgage</a:t>
            </a:r>
          </a:p>
          <a:p>
            <a:pPr marL="228600" indent="-228600">
              <a:lnSpc>
                <a:spcPct val="90000"/>
              </a:lnSpc>
              <a:spcBef>
                <a:spcPts val="1000"/>
              </a:spcBef>
            </a:pPr>
            <a:r>
              <a:rPr lang="en-US">
                <a:hlinkClick r:id="rId3"/>
              </a:rPr>
              <a:t>https://finlocker.com/reasons-to-refinance-your-mortgage/</a:t>
            </a:r>
            <a:endParaRPr lang="en-US"/>
          </a:p>
          <a:p>
            <a:pPr marL="228600" indent="-228600">
              <a:lnSpc>
                <a:spcPct val="90000"/>
              </a:lnSpc>
              <a:spcBef>
                <a:spcPts val="1000"/>
              </a:spcBef>
            </a:pPr>
            <a:endParaRPr lang="en-US"/>
          </a:p>
          <a:p>
            <a:pPr marL="228600" indent="-228600">
              <a:lnSpc>
                <a:spcPct val="90000"/>
              </a:lnSpc>
              <a:spcBef>
                <a:spcPts val="1000"/>
              </a:spcBef>
            </a:pPr>
            <a:r>
              <a:rPr lang="en-US"/>
              <a:t>HELOC: When to Use a Home Equity Line of Credit</a:t>
            </a:r>
            <a:endParaRPr lang="en-US">
              <a:ea typeface="Calibri" panose="020F0502020204030204"/>
              <a:cs typeface="Calibri" panose="020F0502020204030204"/>
            </a:endParaRPr>
          </a:p>
          <a:p>
            <a:pPr marL="228600" indent="-228600">
              <a:lnSpc>
                <a:spcPct val="90000"/>
              </a:lnSpc>
              <a:spcBef>
                <a:spcPts val="1000"/>
              </a:spcBef>
            </a:pPr>
            <a:r>
              <a:rPr lang="en-US">
                <a:hlinkClick r:id="rId4"/>
              </a:rPr>
              <a:t>https://finlocker.com/heloc-when-to-use-home-equity-line-of-credit/</a:t>
            </a:r>
            <a:endParaRPr lang="en-US"/>
          </a:p>
          <a:p>
            <a:pPr marL="228600" indent="-228600">
              <a:lnSpc>
                <a:spcPct val="90000"/>
              </a:lnSpc>
              <a:spcBef>
                <a:spcPts val="1000"/>
              </a:spcBef>
            </a:pPr>
            <a:r>
              <a:rPr lang="en-US"/>
              <a:t>Refer to the app providing educational resources on home equity and an interactive home equity line  of credit (HELOC) calculator to help oyu determine if a HELOC will help you to finance a home renovation</a:t>
            </a:r>
          </a:p>
        </p:txBody>
      </p:sp>
      <p:sp>
        <p:nvSpPr>
          <p:cNvPr id="4" name="Slide Number Placeholder 3"/>
          <p:cNvSpPr>
            <a:spLocks noGrp="1"/>
          </p:cNvSpPr>
          <p:nvPr>
            <p:ph type="sldNum" sz="quarter" idx="5"/>
          </p:nvPr>
        </p:nvSpPr>
        <p:spPr/>
        <p:txBody>
          <a:bodyPr/>
          <a:lstStyle/>
          <a:p>
            <a:fld id="{78B922EE-0070-477E-A3DC-2127259F1772}" type="slidenum">
              <a:rPr lang="en-US" smtClean="0"/>
              <a:t>18</a:t>
            </a:fld>
            <a:endParaRPr lang="en-US"/>
          </a:p>
        </p:txBody>
      </p:sp>
    </p:spTree>
    <p:extLst>
      <p:ext uri="{BB962C8B-B14F-4D97-AF65-F5344CB8AC3E}">
        <p14:creationId xmlns:p14="http://schemas.microsoft.com/office/powerpoint/2010/main" val="91135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42E1-FE9D-4C55-B5FB-CBC5F59CB6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DC1362-AA07-4028-949D-A38161BD55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6E4681-B7E1-4480-9741-1D2363A3169F}"/>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5" name="Footer Placeholder 4">
            <a:extLst>
              <a:ext uri="{FF2B5EF4-FFF2-40B4-BE49-F238E27FC236}">
                <a16:creationId xmlns:a16="http://schemas.microsoft.com/office/drawing/2014/main" id="{6765BB0C-1CF4-41D8-A23C-F134EEC0B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5B111-AA08-4939-A398-D467C5E0ABFB}"/>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31777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E449-E666-4CD0-9904-0A6234FA8D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0B1418-0056-40BA-AAA4-9CBFA105B6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1D119-B3B1-4F97-9BDC-241B4D3CF2AB}"/>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5" name="Footer Placeholder 4">
            <a:extLst>
              <a:ext uri="{FF2B5EF4-FFF2-40B4-BE49-F238E27FC236}">
                <a16:creationId xmlns:a16="http://schemas.microsoft.com/office/drawing/2014/main" id="{7A3FA0B2-580A-4895-9E48-74802A7EC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0CED9-7E50-4CC2-8EB3-8980408FA84E}"/>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166880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89213-70BA-4A37-9359-065D2FB53A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C77B40-0BB8-46B4-9CF6-3B9398D30C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BF3A6-4514-4CBF-9E17-2FA0693A88D4}"/>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5" name="Footer Placeholder 4">
            <a:extLst>
              <a:ext uri="{FF2B5EF4-FFF2-40B4-BE49-F238E27FC236}">
                <a16:creationId xmlns:a16="http://schemas.microsoft.com/office/drawing/2014/main" id="{78A3DEBF-E283-4E9A-85C6-7AB4ED89A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D51E5-2EF2-4829-AA1B-35E8E8E80826}"/>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3090191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9D98-20D3-43F2-9393-C82AC0D0D2CC}"/>
              </a:ext>
            </a:extLst>
          </p:cNvPr>
          <p:cNvSpPr>
            <a:spLocks noGrp="1"/>
          </p:cNvSpPr>
          <p:nvPr>
            <p:ph type="title"/>
          </p:nvPr>
        </p:nvSpPr>
        <p:spPr>
          <a:xfrm>
            <a:off x="299581" y="312454"/>
            <a:ext cx="10515600" cy="737165"/>
          </a:xfrm>
        </p:spPr>
        <p:txBody>
          <a:bodyPr>
            <a:normAutofit/>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E100966-D588-4F98-96AB-E65F6589BA9A}"/>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D2204-DE99-4627-97A8-A3948ACE5773}"/>
              </a:ext>
            </a:extLst>
          </p:cNvPr>
          <p:cNvSpPr>
            <a:spLocks noGrp="1"/>
          </p:cNvSpPr>
          <p:nvPr>
            <p:ph type="dt" sz="half" idx="10"/>
          </p:nvPr>
        </p:nvSpPr>
        <p:spPr>
          <a:xfrm>
            <a:off x="199372" y="6356350"/>
            <a:ext cx="2743200" cy="365125"/>
          </a:xfrm>
        </p:spPr>
        <p:txBody>
          <a:bodyPr/>
          <a:lstStyle>
            <a:lvl1pPr>
              <a:defRPr>
                <a:latin typeface="Arial" panose="020B0604020202020204" pitchFamily="34" charset="0"/>
                <a:cs typeface="Arial" panose="020B0604020202020204" pitchFamily="34" charset="0"/>
              </a:defRPr>
            </a:lvl1pPr>
          </a:lstStyle>
          <a:p>
            <a:fld id="{A8D6802C-583B-41C1-BC1A-E0DBEB498B5E}" type="datetimeFigureOut">
              <a:rPr lang="en-US" smtClean="0"/>
              <a:pPr/>
              <a:t>11/18/2022</a:t>
            </a:fld>
            <a:endParaRPr lang="en-US"/>
          </a:p>
        </p:txBody>
      </p:sp>
      <p:sp>
        <p:nvSpPr>
          <p:cNvPr id="5" name="Footer Placeholder 4">
            <a:extLst>
              <a:ext uri="{FF2B5EF4-FFF2-40B4-BE49-F238E27FC236}">
                <a16:creationId xmlns:a16="http://schemas.microsoft.com/office/drawing/2014/main" id="{EDF7BC10-DE41-4BA1-A1D0-A79E1F0A21A2}"/>
              </a:ext>
            </a:extLst>
          </p:cNvPr>
          <p:cNvSpPr>
            <a:spLocks noGrp="1"/>
          </p:cNvSpPr>
          <p:nvPr>
            <p:ph type="ftr" sz="quarter" idx="11"/>
          </p:nvPr>
        </p:nvSpPr>
        <p:spPr>
          <a:xfrm>
            <a:off x="4038600" y="633008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B49CD9C-0F2E-403D-8A0D-9E8F384F7B1D}"/>
              </a:ext>
            </a:extLst>
          </p:cNvPr>
          <p:cNvSpPr>
            <a:spLocks noGrp="1"/>
          </p:cNvSpPr>
          <p:nvPr>
            <p:ph type="sldNum" sz="quarter" idx="12"/>
          </p:nvPr>
        </p:nvSpPr>
        <p:spPr>
          <a:xfrm>
            <a:off x="9235858" y="6356350"/>
            <a:ext cx="2743200" cy="365125"/>
          </a:xfrm>
        </p:spPr>
        <p:txBody>
          <a:bodyPr/>
          <a:lstStyle>
            <a:lvl1pPr>
              <a:defRPr>
                <a:latin typeface="Arial" panose="020B0604020202020204" pitchFamily="34" charset="0"/>
                <a:cs typeface="Arial" panose="020B0604020202020204" pitchFamily="34" charset="0"/>
              </a:defRPr>
            </a:lvl1pPr>
          </a:lstStyle>
          <a:p>
            <a:fld id="{5D3FE3B6-D2A2-4D01-9286-93726EBBF28A}" type="slidenum">
              <a:rPr lang="en-US" smtClean="0"/>
              <a:pPr/>
              <a:t>‹#›</a:t>
            </a:fld>
            <a:endParaRPr lang="en-US"/>
          </a:p>
        </p:txBody>
      </p:sp>
    </p:spTree>
    <p:extLst>
      <p:ext uri="{BB962C8B-B14F-4D97-AF65-F5344CB8AC3E}">
        <p14:creationId xmlns:p14="http://schemas.microsoft.com/office/powerpoint/2010/main" val="244246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9B89-89C2-4006-A2A5-9CD83876D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AF6D00-BCF7-46A6-875D-B8AB439EDA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2E8F2-B945-4642-8666-62D26077B3E8}"/>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5" name="Footer Placeholder 4">
            <a:extLst>
              <a:ext uri="{FF2B5EF4-FFF2-40B4-BE49-F238E27FC236}">
                <a16:creationId xmlns:a16="http://schemas.microsoft.com/office/drawing/2014/main" id="{EC905C04-DF52-48FC-ADD2-D53096AED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01FD4-2299-4ECA-AB12-8E3A3F2ED7E5}"/>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336034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DEC5-577E-4E27-9071-C944340A48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21BD5D-07FA-41F3-AFA7-9D7963EFD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EAD5B-5766-462A-ACDA-1EE7BE7A841B}"/>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5" name="Footer Placeholder 4">
            <a:extLst>
              <a:ext uri="{FF2B5EF4-FFF2-40B4-BE49-F238E27FC236}">
                <a16:creationId xmlns:a16="http://schemas.microsoft.com/office/drawing/2014/main" id="{65BA2C9D-F0E2-48CB-BC3E-C59CC7ADBF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F2056-12C4-4D2E-8438-A2BD00A4ACE6}"/>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17565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1E62-1246-4DAF-A487-AD08D2DB6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D13DD-910C-40D8-95AC-32DD08CBAB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889BD3-09FD-45C1-B089-EEB54470F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BA79C6-9A98-46C9-99C0-33260CA7BC59}"/>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6" name="Footer Placeholder 5">
            <a:extLst>
              <a:ext uri="{FF2B5EF4-FFF2-40B4-BE49-F238E27FC236}">
                <a16:creationId xmlns:a16="http://schemas.microsoft.com/office/drawing/2014/main" id="{D17AFB55-0512-4273-9A14-DCD6C8A57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F978F-AB52-4AAF-B572-06666BD75880}"/>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112252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02DD-2EE3-4DBF-B3C8-795892BF1E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54989A-8110-461F-B1E4-D75C4C7FBA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A02DF9-1AB4-49D4-B8F9-7267C3A5E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A7940-5708-4EA8-801A-427B21D64A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B7F19C-52BF-4509-90AB-EC486CCB6A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DE0C7-5558-4116-81A3-A87B8BA0A85C}"/>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8" name="Footer Placeholder 7">
            <a:extLst>
              <a:ext uri="{FF2B5EF4-FFF2-40B4-BE49-F238E27FC236}">
                <a16:creationId xmlns:a16="http://schemas.microsoft.com/office/drawing/2014/main" id="{507C949F-2E66-4103-9BAD-689BCD072F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AEFDEF-91CE-4C6A-9267-CDD95626C8C7}"/>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167797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02640-DDDE-4085-98BB-40F89B95D3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3CF1F-9BA9-499F-B5DF-8488C5B4C4AB}"/>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4" name="Footer Placeholder 3">
            <a:extLst>
              <a:ext uri="{FF2B5EF4-FFF2-40B4-BE49-F238E27FC236}">
                <a16:creationId xmlns:a16="http://schemas.microsoft.com/office/drawing/2014/main" id="{F032C817-C895-4575-BE22-1FF261332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AA790A-50F4-4627-8C8A-19E4DF615100}"/>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240993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D71512-E3B3-4930-9E6F-41008F5FB029}"/>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3" name="Footer Placeholder 2">
            <a:extLst>
              <a:ext uri="{FF2B5EF4-FFF2-40B4-BE49-F238E27FC236}">
                <a16:creationId xmlns:a16="http://schemas.microsoft.com/office/drawing/2014/main" id="{53D00819-DDB6-4FB4-99E4-FC3FE75B93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8AB107-6213-484E-9805-AA4060F1EB1D}"/>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1293705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A6D6-859C-4D91-964C-3D69E4998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183592-AE00-428B-9E1F-374CF6870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CB9F13-2E59-4FD1-9088-92B350660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F95349-0B9B-42F3-8994-9D949ECAF08F}"/>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6" name="Footer Placeholder 5">
            <a:extLst>
              <a:ext uri="{FF2B5EF4-FFF2-40B4-BE49-F238E27FC236}">
                <a16:creationId xmlns:a16="http://schemas.microsoft.com/office/drawing/2014/main" id="{72EE0C18-AA4C-4372-8008-B9F72AFAB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FD46C-9162-465C-895F-1339FAFDD3C8}"/>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428137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198E-AF83-406D-A13F-C6CEB11C6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1D3DDC-968E-4A82-B0D6-EAE705C931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4B420-F824-4FAC-A8D0-26D4F4EA7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5C120-5F53-4EA5-AC57-BA53BB63CC91}"/>
              </a:ext>
            </a:extLst>
          </p:cNvPr>
          <p:cNvSpPr>
            <a:spLocks noGrp="1"/>
          </p:cNvSpPr>
          <p:nvPr>
            <p:ph type="dt" sz="half" idx="10"/>
          </p:nvPr>
        </p:nvSpPr>
        <p:spPr/>
        <p:txBody>
          <a:bodyPr/>
          <a:lstStyle/>
          <a:p>
            <a:fld id="{5AE2742F-64C0-4892-9A1D-DAED4CEC5DAC}" type="datetimeFigureOut">
              <a:rPr lang="en-US" smtClean="0"/>
              <a:t>11/18/2022</a:t>
            </a:fld>
            <a:endParaRPr lang="en-US"/>
          </a:p>
        </p:txBody>
      </p:sp>
      <p:sp>
        <p:nvSpPr>
          <p:cNvPr id="6" name="Footer Placeholder 5">
            <a:extLst>
              <a:ext uri="{FF2B5EF4-FFF2-40B4-BE49-F238E27FC236}">
                <a16:creationId xmlns:a16="http://schemas.microsoft.com/office/drawing/2014/main" id="{8B8771F9-1E8A-47DB-BE39-E8B56BEE6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D1F39-F94F-4A60-8003-13A1051811A7}"/>
              </a:ext>
            </a:extLst>
          </p:cNvPr>
          <p:cNvSpPr>
            <a:spLocks noGrp="1"/>
          </p:cNvSpPr>
          <p:nvPr>
            <p:ph type="sldNum" sz="quarter" idx="12"/>
          </p:nvPr>
        </p:nvSpPr>
        <p:spPr/>
        <p:txBody>
          <a:bodyPr/>
          <a:lstStyle/>
          <a:p>
            <a:fld id="{7C3A9361-CA4E-4A44-A6EA-79D5ABB10CB4}" type="slidenum">
              <a:rPr lang="en-US" smtClean="0"/>
              <a:t>‹#›</a:t>
            </a:fld>
            <a:endParaRPr lang="en-US"/>
          </a:p>
        </p:txBody>
      </p:sp>
    </p:spTree>
    <p:extLst>
      <p:ext uri="{BB962C8B-B14F-4D97-AF65-F5344CB8AC3E}">
        <p14:creationId xmlns:p14="http://schemas.microsoft.com/office/powerpoint/2010/main" val="2533504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E5AC9-5500-465F-96E3-827AE287C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5A6CDD-D220-4515-A5B2-F12A94A67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AB87C-7C0D-4988-B1C3-C5A3C01C1C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2742F-64C0-4892-9A1D-DAED4CEC5DAC}" type="datetimeFigureOut">
              <a:rPr lang="en-US" smtClean="0"/>
              <a:t>11/18/2022</a:t>
            </a:fld>
            <a:endParaRPr lang="en-US"/>
          </a:p>
        </p:txBody>
      </p:sp>
      <p:sp>
        <p:nvSpPr>
          <p:cNvPr id="5" name="Footer Placeholder 4">
            <a:extLst>
              <a:ext uri="{FF2B5EF4-FFF2-40B4-BE49-F238E27FC236}">
                <a16:creationId xmlns:a16="http://schemas.microsoft.com/office/drawing/2014/main" id="{514EAFC1-F0D7-4996-B756-84501FB3F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BA175-3FCA-4603-923A-0C89388063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A9361-CA4E-4A44-A6EA-79D5ABB10CB4}" type="slidenum">
              <a:rPr lang="en-US" smtClean="0"/>
              <a:t>‹#›</a:t>
            </a:fld>
            <a:endParaRPr lang="en-US"/>
          </a:p>
        </p:txBody>
      </p:sp>
    </p:spTree>
    <p:extLst>
      <p:ext uri="{BB962C8B-B14F-4D97-AF65-F5344CB8AC3E}">
        <p14:creationId xmlns:p14="http://schemas.microsoft.com/office/powerpoint/2010/main" val="911156765"/>
      </p:ext>
    </p:extLst>
  </p:cSld>
  <p:clrMap bg1="lt1" tx1="dk1" bg2="lt2" tx2="dk2" accent1="accent1" accent2="accent2" accent3="accent3" accent4="accent4" accent5="accent5" accent6="accent6" hlink="hlink" folHlink="folHlink"/>
  <p:sldLayoutIdLst>
    <p:sldLayoutId id="2147483649" r:id="rId1"/>
    <p:sldLayoutId id="214748390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F26F3-8D93-4A5D-BA24-B491F0D362FD}"/>
              </a:ext>
            </a:extLst>
          </p:cNvPr>
          <p:cNvSpPr>
            <a:spLocks noGrp="1"/>
          </p:cNvSpPr>
          <p:nvPr>
            <p:ph type="title"/>
          </p:nvPr>
        </p:nvSpPr>
        <p:spPr>
          <a:xfrm>
            <a:off x="224425" y="229395"/>
            <a:ext cx="10515600" cy="54451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14BC1A-2F4B-49EB-8931-F280D777226A}"/>
              </a:ext>
            </a:extLst>
          </p:cNvPr>
          <p:cNvSpPr>
            <a:spLocks noGrp="1"/>
          </p:cNvSpPr>
          <p:nvPr>
            <p:ph type="body" idx="1"/>
          </p:nvPr>
        </p:nvSpPr>
        <p:spPr>
          <a:xfrm>
            <a:off x="224424" y="973855"/>
            <a:ext cx="1157509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B62CB-4E88-4857-833B-1E45E92AB92B}"/>
              </a:ext>
            </a:extLst>
          </p:cNvPr>
          <p:cNvSpPr>
            <a:spLocks noGrp="1"/>
          </p:cNvSpPr>
          <p:nvPr>
            <p:ph type="dt" sz="half" idx="2"/>
          </p:nvPr>
        </p:nvSpPr>
        <p:spPr>
          <a:xfrm>
            <a:off x="22442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8D6802C-583B-41C1-BC1A-E0DBEB498B5E}" type="datetimeFigureOut">
              <a:rPr lang="en-US" smtClean="0"/>
              <a:pPr/>
              <a:t>11/18/2022</a:t>
            </a:fld>
            <a:endParaRPr lang="en-US"/>
          </a:p>
        </p:txBody>
      </p:sp>
      <p:sp>
        <p:nvSpPr>
          <p:cNvPr id="5" name="Footer Placeholder 4">
            <a:extLst>
              <a:ext uri="{FF2B5EF4-FFF2-40B4-BE49-F238E27FC236}">
                <a16:creationId xmlns:a16="http://schemas.microsoft.com/office/drawing/2014/main" id="{BDE01A53-6808-4E1F-A5F2-93E35EF397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6111B2B-62EE-41F2-835B-32A2ECEDCB4D}"/>
              </a:ext>
            </a:extLst>
          </p:cNvPr>
          <p:cNvSpPr>
            <a:spLocks noGrp="1"/>
          </p:cNvSpPr>
          <p:nvPr>
            <p:ph type="sldNum" sz="quarter" idx="4"/>
          </p:nvPr>
        </p:nvSpPr>
        <p:spPr>
          <a:xfrm>
            <a:off x="9056317"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D3FE3B6-D2A2-4D01-9286-93726EBBF28A}" type="slidenum">
              <a:rPr lang="en-US" smtClean="0"/>
              <a:pPr/>
              <a:t>‹#›</a:t>
            </a:fld>
            <a:endParaRPr lang="en-US"/>
          </a:p>
        </p:txBody>
      </p:sp>
    </p:spTree>
    <p:extLst>
      <p:ext uri="{BB962C8B-B14F-4D97-AF65-F5344CB8AC3E}">
        <p14:creationId xmlns:p14="http://schemas.microsoft.com/office/powerpoint/2010/main" val="347385756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inlocker.com/how-to-start-saving-for-retirement/" TargetMode="External"/><Relationship Id="rId7" Type="http://schemas.openxmlformats.org/officeDocument/2006/relationships/hyperlink" Target="https://www.istockphoto.com/photo/coin-glass-jar-container-and-stack-on-wooden-desk-retirement-saving-concept-on-white-gm1158019522-316181891?phrase=401k%20plan"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istockphoto.com/photo/coins-euro-pile-like-diagram-and-hand-putting-money-background-for-savings-gm1227466581-362025030?phrase=retirment%20savings" TargetMode="Externa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hyperlink" Target="https://www.istockphoto.com/vector/money-concept-design-gm936434614-256183565?phrase=money%20machine" TargetMode="External"/><Relationship Id="rId7"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hyperlink" Target="https://www.istockphoto.com/vector/budget-management-app-personal-financial-control-cash-flow-tiny-woman-manages-the-gm1214054918-353069050?phrase=budget" TargetMode="Externa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finlocker.com/how-to-start-saving-for-retirement/"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istockphoto.com/photo/mortarboard-on-the-coins-jar-gm1194031258-339840742?phrase=college%20sav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finlocker.com/prepare-for-education-expenses-with-a-529-savings-plan/" TargetMode="Externa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hyperlink" Target="https://finlocker.com/4-ways-to-increase-home-equity-faster/" TargetMode="External"/><Relationship Id="rId1" Type="http://schemas.openxmlformats.org/officeDocument/2006/relationships/slideLayout" Target="../slideLayouts/slideLayout6.xml"/><Relationship Id="rId6" Type="http://schemas.openxmlformats.org/officeDocument/2006/relationships/hyperlink" Target="https://www.istockphoto.com/photo/construction-worker-plastering-and-smoothing-concrete-wall-gm1309114403-398931149?phrase=home%20remodel" TargetMode="External"/><Relationship Id="rId5" Type="http://schemas.openxmlformats.org/officeDocument/2006/relationships/image" Target="../media/image28.png"/><Relationship Id="rId4" Type="http://schemas.openxmlformats.org/officeDocument/2006/relationships/hyperlink" Target="https://www.istockphoto.com/photo/real-estate-investment-real-estate-value-gm1186618062-334865623?phrase=home%20equ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finlocker.com/comparing-snowball-method-avalanche-method-to-pay-off-deb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istockphoto.com/vector/big-debt-man-carrying-the-heavy-weight-of-financial-debt-on-his-back-up-hill-gm1311237329-400393407?phrase=deb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finlocker.com/comparing-snowball-method-avalanche-method-to-pay-off-deb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finlocker.com/how-to-work-with-an-architect-on-your-home-remodel/" TargetMode="External"/><Relationship Id="rId4" Type="http://schemas.openxmlformats.org/officeDocument/2006/relationships/hyperlink" Target="https://www.istockphoto.com/photo/loving-couple-having-fun-renovating-their-house-and-painting-the-walls-gm1339089751-419514875?phrase=home%20renov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finlocker.com/reasons-to-refinance-your-mortgag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finlocker.com/heloc-when-to-use-home-equity-line-of-credi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finlocker.com/keeping-your-personal-information-secure-during-financial-transactions/"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customXml" Target="../ink/ink7.xml"/><Relationship Id="rId26" Type="http://schemas.openxmlformats.org/officeDocument/2006/relationships/customXml" Target="../ink/ink11.xml"/><Relationship Id="rId39" Type="http://schemas.openxmlformats.org/officeDocument/2006/relationships/image" Target="../media/image21.png"/><Relationship Id="rId21" Type="http://schemas.openxmlformats.org/officeDocument/2006/relationships/image" Target="../media/image12.png"/><Relationship Id="rId34" Type="http://schemas.openxmlformats.org/officeDocument/2006/relationships/customXml" Target="../ink/ink15.xml"/><Relationship Id="rId7" Type="http://schemas.openxmlformats.org/officeDocument/2006/relationships/image" Target="../media/image5.png"/><Relationship Id="rId12" Type="http://schemas.openxmlformats.org/officeDocument/2006/relationships/customXml" Target="../ink/ink4.xml"/><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8.png"/><Relationship Id="rId38" Type="http://schemas.openxmlformats.org/officeDocument/2006/relationships/customXml" Target="../ink/ink17.xml"/><Relationship Id="rId2" Type="http://schemas.openxmlformats.org/officeDocument/2006/relationships/notesSlide" Target="../notesSlides/notesSlide1.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customXml" Target="../ink/ink1.xml"/><Relationship Id="rId11" Type="http://schemas.openxmlformats.org/officeDocument/2006/relationships/image" Target="../media/image7.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customXml" Target="../ink/ink12.xml"/><Relationship Id="rId36" Type="http://schemas.openxmlformats.org/officeDocument/2006/relationships/customXml" Target="../ink/ink16.xml"/><Relationship Id="rId10" Type="http://schemas.openxmlformats.org/officeDocument/2006/relationships/customXml" Target="../ink/ink3.xml"/><Relationship Id="rId19" Type="http://schemas.openxmlformats.org/officeDocument/2006/relationships/image" Target="../media/image11.png"/><Relationship Id="rId31"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15.png"/><Relationship Id="rId30" Type="http://schemas.openxmlformats.org/officeDocument/2006/relationships/customXml" Target="../ink/ink13.xml"/><Relationship Id="rId35" Type="http://schemas.openxmlformats.org/officeDocument/2006/relationships/image" Target="../media/image19.png"/><Relationship Id="rId8" Type="http://schemas.openxmlformats.org/officeDocument/2006/relationships/customXml" Target="../ink/ink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www.istockphoto.com/photo/house-construction-framing-gradating-into-finished-kitchen-build-gm1292475721-387268792?phrase=home%20remodel" TargetMode="External"/><Relationship Id="rId7" Type="http://schemas.openxmlformats.org/officeDocument/2006/relationships/hyperlink" Target="https://www.istockphoto.com/photo/hand-point-on-data-report-show-on-screen-gm635969404-112543171?phrase=spread%20sheet"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www.istockphoto.com/vector/housing-price-rising-up-real-estate-or-property-growth-concept-businessman-running-gm1299905975-392388156?phrase=home%20costs%20graph" TargetMode="Externa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hyperlink" Target="https://www.linkedin.com/company/4310" TargetMode="External"/><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s://finlocker.com/6-ways-to-build-your-credit-while-holiday-shopping/" TargetMode="Externa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hyperlink" Target="https://finlocker.com/how-to-start-build-emergency-fund-benefits-of-being-financially-prepare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finlocker.com/financial-benefits-of-owning-your-home/" TargetMode="External"/><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hyperlink" Target="https://www.istockphoto.com/photo/healthcare-savings-gm1197100291-341666245?phrase=emergency%20fun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21D738-E277-4822-8549-C0B5835B03EC}"/>
              </a:ext>
            </a:extLst>
          </p:cNvPr>
          <p:cNvSpPr>
            <a:spLocks noGrp="1"/>
          </p:cNvSpPr>
          <p:nvPr>
            <p:ph type="subTitle" idx="1"/>
          </p:nvPr>
        </p:nvSpPr>
        <p:spPr>
          <a:xfrm>
            <a:off x="870065" y="2961331"/>
            <a:ext cx="10285615" cy="2064579"/>
          </a:xfrm>
        </p:spPr>
        <p:txBody>
          <a:bodyPr vert="horz" lIns="91440" tIns="45720" rIns="91440" bIns="45720" rtlCol="0" anchor="t">
            <a:noAutofit/>
          </a:bodyPr>
          <a:lstStyle/>
          <a:p>
            <a:pPr>
              <a:lnSpc>
                <a:spcPct val="107000"/>
              </a:lnSpc>
              <a:spcBef>
                <a:spcPts val="0"/>
              </a:spcBef>
              <a:spcAft>
                <a:spcPts val="800"/>
              </a:spcAft>
            </a:pPr>
            <a:r>
              <a:rPr lang="en-US" sz="5400" b="1">
                <a:effectLst/>
                <a:latin typeface="Arial"/>
                <a:ea typeface="Calibri" panose="020F0502020204030204" pitchFamily="34" charset="0"/>
                <a:cs typeface="Arial"/>
              </a:rPr>
              <a:t>Social Media Strategies to</a:t>
            </a:r>
            <a:r>
              <a:rPr lang="en-US" sz="5400" b="1">
                <a:latin typeface="Arial"/>
                <a:ea typeface="Calibri" panose="020F0502020204030204" pitchFamily="34" charset="0"/>
                <a:cs typeface="Arial"/>
              </a:rPr>
              <a:t> </a:t>
            </a:r>
            <a:endParaRPr lang="en-US" sz="5400" b="1">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5400" b="1">
                <a:effectLst/>
                <a:latin typeface="Arial"/>
                <a:ea typeface="Calibri" panose="020F0502020204030204" pitchFamily="34" charset="0"/>
                <a:cs typeface="Arial"/>
              </a:rPr>
              <a:t>Attract </a:t>
            </a:r>
            <a:r>
              <a:rPr lang="en-US" sz="5400" b="1">
                <a:latin typeface="Arial"/>
                <a:ea typeface="Calibri" panose="020F0502020204030204" pitchFamily="34" charset="0"/>
                <a:cs typeface="Arial"/>
              </a:rPr>
              <a:t>Homeowners</a:t>
            </a:r>
            <a:endParaRPr lang="en-US" sz="54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F99C608B-0BED-4E67-A944-B6D2603E2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789" y="1174177"/>
            <a:ext cx="5715000" cy="952500"/>
          </a:xfrm>
          <a:prstGeom prst="rect">
            <a:avLst/>
          </a:prstGeom>
        </p:spPr>
      </p:pic>
    </p:spTree>
    <p:extLst>
      <p:ext uri="{BB962C8B-B14F-4D97-AF65-F5344CB8AC3E}">
        <p14:creationId xmlns:p14="http://schemas.microsoft.com/office/powerpoint/2010/main" val="164646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81940" y="365126"/>
            <a:ext cx="10515600" cy="751156"/>
          </a:xfrm>
        </p:spPr>
        <p:txBody>
          <a:bodyPr>
            <a:normAutofit/>
          </a:bodyPr>
          <a:lstStyle/>
          <a:p>
            <a:r>
              <a:rPr lang="en-US" sz="4000" b="1">
                <a:solidFill>
                  <a:srgbClr val="204490"/>
                </a:solidFill>
                <a:latin typeface="Arial"/>
                <a:cs typeface="Arial"/>
              </a:rPr>
              <a:t>Saving for Retirement</a:t>
            </a:r>
            <a:endParaRPr lang="en-US">
              <a:solidFill>
                <a:srgbClr val="204490"/>
              </a:solidFill>
              <a:cs typeface="Calibri Light"/>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2"/>
          <a:stretch>
            <a:fillRect/>
          </a:stretch>
        </p:blipFill>
        <p:spPr>
          <a:xfrm>
            <a:off x="10373954" y="6470393"/>
            <a:ext cx="1581150" cy="200025"/>
          </a:xfrm>
          <a:prstGeom prst="rect">
            <a:avLst/>
          </a:prstGeom>
        </p:spPr>
      </p:pic>
      <p:sp>
        <p:nvSpPr>
          <p:cNvPr id="3" name="TextBox 2">
            <a:extLst>
              <a:ext uri="{FF2B5EF4-FFF2-40B4-BE49-F238E27FC236}">
                <a16:creationId xmlns:a16="http://schemas.microsoft.com/office/drawing/2014/main" id="{AF9F7A67-02EB-B604-5331-61CCEF0EBD42}"/>
              </a:ext>
            </a:extLst>
          </p:cNvPr>
          <p:cNvSpPr txBox="1"/>
          <p:nvPr/>
        </p:nvSpPr>
        <p:spPr>
          <a:xfrm>
            <a:off x="6092316" y="3598455"/>
            <a:ext cx="586278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23E48"/>
                </a:solidFill>
                <a:latin typeface="Arial"/>
                <a:cs typeface="Arial"/>
              </a:rPr>
              <a:t>Utilize a 401k or Roth IRA retirement plan to start saving early. You can contribute up to $20,500 to a 401k and $6,000 to a Roth IRA annually – even more if you’re over 50.</a:t>
            </a:r>
          </a:p>
          <a:p>
            <a:endParaRPr lang="en-US" sz="1200" dirty="0">
              <a:solidFill>
                <a:srgbClr val="323E48"/>
              </a:solidFill>
              <a:latin typeface="Arial"/>
              <a:cs typeface="Arial"/>
            </a:endParaRPr>
          </a:p>
          <a:p>
            <a:r>
              <a:rPr lang="en-US" sz="1200" dirty="0">
                <a:solidFill>
                  <a:srgbClr val="323E48"/>
                </a:solidFill>
                <a:latin typeface="Arial"/>
                <a:cs typeface="Arial"/>
              </a:rPr>
              <a:t>[Company] enables you to create a retirement savings goal in your [app] which you can connect to your 401(k) and Roth IRA accounts so you can track all transactions and total money saved towards your retirement in one place. Read our blog to learn more about how 401k and Roth IRA accounts can help you be ready for retirement.</a:t>
            </a:r>
          </a:p>
          <a:p>
            <a:r>
              <a:rPr lang="en-US" sz="1200" dirty="0">
                <a:solidFill>
                  <a:srgbClr val="000000"/>
                </a:solidFill>
                <a:latin typeface="Arial"/>
                <a:cs typeface="Arial"/>
                <a:hlinkClick r:id="rId3"/>
              </a:rPr>
              <a:t>https</a:t>
            </a:r>
            <a:r>
              <a:rPr lang="en-US" sz="1200" dirty="0">
                <a:latin typeface="Arial"/>
                <a:cs typeface="Arial"/>
                <a:hlinkClick r:id="rId3"/>
              </a:rPr>
              <a:t>://finlocker.com/how-to-start-saving-for-retirement/</a:t>
            </a:r>
            <a:endParaRPr lang="en-US" sz="1200" dirty="0">
              <a:latin typeface="Arial"/>
              <a:ea typeface="+mn-lt"/>
              <a:cs typeface="+mn-lt"/>
            </a:endParaRPr>
          </a:p>
          <a:p>
            <a:endParaRPr lang="en-US" sz="1200" dirty="0">
              <a:solidFill>
                <a:srgbClr val="323E48"/>
              </a:solidFill>
              <a:latin typeface="Arial"/>
              <a:cs typeface="Arial"/>
            </a:endParaRPr>
          </a:p>
          <a:p>
            <a:r>
              <a:rPr lang="en-US" sz="1200" dirty="0">
                <a:latin typeface="Arial"/>
                <a:cs typeface="Arial"/>
              </a:rPr>
              <a:t>See how [Company] can help you stay on top of your savings goals by downloading [app] today! [invitation link and code]</a:t>
            </a:r>
          </a:p>
          <a:p>
            <a:endParaRPr lang="en-US" sz="1200" dirty="0">
              <a:solidFill>
                <a:srgbClr val="000000"/>
              </a:solidFill>
              <a:latin typeface="Arial"/>
              <a:cs typeface="Arial"/>
            </a:endParaRPr>
          </a:p>
          <a:p>
            <a:r>
              <a:rPr lang="en-US" sz="1200" dirty="0">
                <a:latin typeface="Arial"/>
                <a:ea typeface="+mn-lt"/>
                <a:cs typeface="+mn-lt"/>
              </a:rPr>
              <a:t>#saving #retirment #savingtoday #savings #savingmoney #retirementplanning #retirementgoals #retirementplan #retirementlife #401k #roth #rothira</a:t>
            </a:r>
            <a:endParaRPr lang="en-US" dirty="0">
              <a:latin typeface="Arial"/>
            </a:endParaRPr>
          </a:p>
        </p:txBody>
      </p:sp>
      <p:sp>
        <p:nvSpPr>
          <p:cNvPr id="4" name="TextBox 3">
            <a:extLst>
              <a:ext uri="{FF2B5EF4-FFF2-40B4-BE49-F238E27FC236}">
                <a16:creationId xmlns:a16="http://schemas.microsoft.com/office/drawing/2014/main" id="{CC6E86F9-0D82-19B3-0157-C89F185911E6}"/>
              </a:ext>
            </a:extLst>
          </p:cNvPr>
          <p:cNvSpPr txBox="1"/>
          <p:nvPr/>
        </p:nvSpPr>
        <p:spPr>
          <a:xfrm>
            <a:off x="479669" y="4445976"/>
            <a:ext cx="546392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cs typeface="Calibri"/>
              </a:rPr>
              <a:t>The first thing to do when saving for retirement is set a savings goal. Determine how much money you want to have saved and by when. It's good to start thinking of savings as a proportion of your salary, so try and save 1x your salary by 30. By the time you're 65, try to have 8x your salary saved. </a:t>
            </a:r>
          </a:p>
          <a:p>
            <a:r>
              <a:rPr lang="en-US" sz="1200" dirty="0">
                <a:latin typeface="Arial"/>
                <a:cs typeface="Arial"/>
                <a:hlinkClick r:id="rId3"/>
              </a:rPr>
              <a:t>https://finlocker.com/how-to-start-saving-for-retirement/</a:t>
            </a:r>
            <a:endParaRPr lang="en-US" sz="1200" dirty="0">
              <a:latin typeface="Arial"/>
              <a:cs typeface="Calibri"/>
            </a:endParaRPr>
          </a:p>
          <a:p>
            <a:endParaRPr lang="en-US" sz="1200" dirty="0">
              <a:latin typeface="Arial"/>
              <a:cs typeface="Calibri"/>
            </a:endParaRPr>
          </a:p>
          <a:p>
            <a:r>
              <a:rPr lang="en-US" sz="1200" dirty="0">
                <a:latin typeface="Arial"/>
                <a:cs typeface="Calibri"/>
              </a:rPr>
              <a:t>Start by creating a retirement savings goal in your [app]  [invitation link and code]. Start saving today!</a:t>
            </a:r>
          </a:p>
          <a:p>
            <a:endParaRPr lang="en-US" sz="1200" dirty="0">
              <a:latin typeface="Arial"/>
              <a:cs typeface="Calibri"/>
            </a:endParaRPr>
          </a:p>
          <a:p>
            <a:r>
              <a:rPr lang="en-US" sz="1200" dirty="0">
                <a:latin typeface="Arial"/>
                <a:cs typeface="Calibri"/>
              </a:rPr>
              <a:t>#saving #retirment #savingtoday #savings #savingmoney #retirmentplanning #retirementgoals #retirementplan #retirementlife</a:t>
            </a:r>
          </a:p>
        </p:txBody>
      </p:sp>
      <p:pic>
        <p:nvPicPr>
          <p:cNvPr id="5" name="Picture 6" descr="Diagram&#10;&#10;Description automatically generated">
            <a:extLst>
              <a:ext uri="{FF2B5EF4-FFF2-40B4-BE49-F238E27FC236}">
                <a16:creationId xmlns:a16="http://schemas.microsoft.com/office/drawing/2014/main" id="{33209E30-67EC-6C3C-63A1-9C44380DA486}"/>
              </a:ext>
            </a:extLst>
          </p:cNvPr>
          <p:cNvPicPr>
            <a:picLocks noChangeAspect="1"/>
          </p:cNvPicPr>
          <p:nvPr/>
        </p:nvPicPr>
        <p:blipFill>
          <a:blip r:embed="rId4"/>
          <a:stretch>
            <a:fillRect/>
          </a:stretch>
        </p:blipFill>
        <p:spPr>
          <a:xfrm>
            <a:off x="1466362" y="1119506"/>
            <a:ext cx="3060700" cy="3192679"/>
          </a:xfrm>
          <a:prstGeom prst="rect">
            <a:avLst/>
          </a:prstGeom>
        </p:spPr>
      </p:pic>
      <p:sp>
        <p:nvSpPr>
          <p:cNvPr id="7" name="TextBox 6">
            <a:extLst>
              <a:ext uri="{FF2B5EF4-FFF2-40B4-BE49-F238E27FC236}">
                <a16:creationId xmlns:a16="http://schemas.microsoft.com/office/drawing/2014/main" id="{138BE988-31F2-1369-1E29-CA232A711787}"/>
              </a:ext>
            </a:extLst>
          </p:cNvPr>
          <p:cNvSpPr txBox="1"/>
          <p:nvPr/>
        </p:nvSpPr>
        <p:spPr>
          <a:xfrm>
            <a:off x="532605" y="3544598"/>
            <a:ext cx="7850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5"/>
              </a:rPr>
              <a:t>Image Link</a:t>
            </a:r>
            <a:endParaRPr lang="en-US" sz="1000" dirty="0">
              <a:cs typeface="Calibri"/>
            </a:endParaRPr>
          </a:p>
        </p:txBody>
      </p:sp>
      <p:pic>
        <p:nvPicPr>
          <p:cNvPr id="8" name="Picture 8" descr="Diagram&#10;&#10;Description automatically generated">
            <a:extLst>
              <a:ext uri="{FF2B5EF4-FFF2-40B4-BE49-F238E27FC236}">
                <a16:creationId xmlns:a16="http://schemas.microsoft.com/office/drawing/2014/main" id="{48342FDC-52EF-7DCF-3FFB-182E28B9C813}"/>
              </a:ext>
            </a:extLst>
          </p:cNvPr>
          <p:cNvPicPr>
            <a:picLocks noChangeAspect="1"/>
          </p:cNvPicPr>
          <p:nvPr/>
        </p:nvPicPr>
        <p:blipFill>
          <a:blip r:embed="rId6"/>
          <a:stretch>
            <a:fillRect/>
          </a:stretch>
        </p:blipFill>
        <p:spPr>
          <a:xfrm>
            <a:off x="6800362" y="414438"/>
            <a:ext cx="4711991" cy="3136259"/>
          </a:xfrm>
          <a:prstGeom prst="rect">
            <a:avLst/>
          </a:prstGeom>
        </p:spPr>
      </p:pic>
      <p:sp>
        <p:nvSpPr>
          <p:cNvPr id="9" name="TextBox 8">
            <a:extLst>
              <a:ext uri="{FF2B5EF4-FFF2-40B4-BE49-F238E27FC236}">
                <a16:creationId xmlns:a16="http://schemas.microsoft.com/office/drawing/2014/main" id="{60941D61-06FC-FC99-4A79-28AF67F8491F}"/>
              </a:ext>
            </a:extLst>
          </p:cNvPr>
          <p:cNvSpPr txBox="1"/>
          <p:nvPr/>
        </p:nvSpPr>
        <p:spPr>
          <a:xfrm>
            <a:off x="10800582" y="3352234"/>
            <a:ext cx="8588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7"/>
              </a:rPr>
              <a:t>Image Link</a:t>
            </a:r>
            <a:endParaRPr lang="en-US" sz="1000" dirty="0">
              <a:cs typeface="Calibri"/>
            </a:endParaRPr>
          </a:p>
        </p:txBody>
      </p:sp>
    </p:spTree>
    <p:extLst>
      <p:ext uri="{BB962C8B-B14F-4D97-AF65-F5344CB8AC3E}">
        <p14:creationId xmlns:p14="http://schemas.microsoft.com/office/powerpoint/2010/main" val="280266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EDAD18-50D2-3E67-18C8-E6A2FF24C11C}"/>
              </a:ext>
            </a:extLst>
          </p:cNvPr>
          <p:cNvSpPr>
            <a:spLocks noGrp="1"/>
          </p:cNvSpPr>
          <p:nvPr>
            <p:ph type="title"/>
          </p:nvPr>
        </p:nvSpPr>
        <p:spPr>
          <a:xfrm>
            <a:off x="312759" y="252076"/>
            <a:ext cx="10515600" cy="751156"/>
          </a:xfrm>
        </p:spPr>
        <p:txBody>
          <a:bodyPr>
            <a:normAutofit/>
          </a:bodyPr>
          <a:lstStyle/>
          <a:p>
            <a:r>
              <a:rPr lang="en-US" sz="4000" b="1" dirty="0">
                <a:solidFill>
                  <a:srgbClr val="204490"/>
                </a:solidFill>
                <a:latin typeface="Arial"/>
                <a:cs typeface="Arial"/>
              </a:rPr>
              <a:t>Budgeting</a:t>
            </a:r>
            <a:endParaRPr lang="en-US" sz="4000" b="1" dirty="0">
              <a:solidFill>
                <a:srgbClr val="20449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0ABD39-82A0-6716-464C-39D657927EE3}"/>
              </a:ext>
            </a:extLst>
          </p:cNvPr>
          <p:cNvSpPr txBox="1"/>
          <p:nvPr/>
        </p:nvSpPr>
        <p:spPr>
          <a:xfrm>
            <a:off x="312759" y="1116282"/>
            <a:ext cx="3683642"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ea typeface="+mn-lt"/>
                <a:cs typeface="+mn-lt"/>
              </a:rPr>
              <a:t>Successfully managing your money begins with creating and sticking to a budget. Think of budgeting as a part of your daily routine makes it less of a chore. [App] has a budget tool that makes it easy to create savings goals and trackable budgets to help you achieve your financial goals.</a:t>
            </a:r>
          </a:p>
          <a:p>
            <a:endParaRPr lang="en-US" sz="1200" dirty="0">
              <a:latin typeface="Arial"/>
              <a:ea typeface="+mn-lt"/>
              <a:cs typeface="+mn-lt"/>
            </a:endParaRPr>
          </a:p>
          <a:p>
            <a:r>
              <a:rPr lang="en-US" sz="1200" dirty="0">
                <a:latin typeface="Arial"/>
                <a:ea typeface="+mn-lt"/>
                <a:cs typeface="+mn-lt"/>
              </a:rPr>
              <a:t>Achieve your budgeting goals with our free [app] [invitation link and code]</a:t>
            </a:r>
          </a:p>
          <a:p>
            <a:endParaRPr lang="en-US" sz="1200" dirty="0">
              <a:latin typeface="Arial"/>
              <a:ea typeface="+mn-lt"/>
              <a:cs typeface="+mn-lt"/>
            </a:endParaRPr>
          </a:p>
          <a:p>
            <a:r>
              <a:rPr lang="en-US" sz="1200" dirty="0">
                <a:latin typeface="Arial"/>
                <a:ea typeface="+mn-lt"/>
                <a:cs typeface="+mn-lt"/>
              </a:rPr>
              <a:t> #WellbeingWednesday #FinancialLiteracyMonth </a:t>
            </a:r>
            <a:endParaRPr lang="en-US" sz="1200" dirty="0">
              <a:latin typeface="Arial"/>
              <a:cs typeface="Calibri"/>
            </a:endParaRPr>
          </a:p>
        </p:txBody>
      </p:sp>
      <p:sp>
        <p:nvSpPr>
          <p:cNvPr id="3" name="TextBox 2">
            <a:extLst>
              <a:ext uri="{FF2B5EF4-FFF2-40B4-BE49-F238E27FC236}">
                <a16:creationId xmlns:a16="http://schemas.microsoft.com/office/drawing/2014/main" id="{35A03344-CD9F-C555-F338-0A9914DB23EB}"/>
              </a:ext>
            </a:extLst>
          </p:cNvPr>
          <p:cNvSpPr txBox="1"/>
          <p:nvPr/>
        </p:nvSpPr>
        <p:spPr>
          <a:xfrm>
            <a:off x="4032208" y="3614728"/>
            <a:ext cx="3408744"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ea typeface="+mn-lt"/>
                <a:cs typeface="+mn-lt"/>
              </a:rPr>
              <a:t>Would you like to know where your money goes each month? Tracking your spending each month gives you better control over your finances. [App]'s provides a visual summary of all your bank account transactions to help you to identify areas where you can reduce spending and start saving. </a:t>
            </a:r>
          </a:p>
          <a:p>
            <a:endParaRPr lang="en-US" sz="1200" dirty="0">
              <a:latin typeface="Arial"/>
              <a:ea typeface="+mn-lt"/>
              <a:cs typeface="+mn-lt"/>
            </a:endParaRPr>
          </a:p>
          <a:p>
            <a:r>
              <a:rPr lang="en-US" sz="1200" dirty="0">
                <a:latin typeface="Arial"/>
                <a:ea typeface="+mn-lt"/>
                <a:cs typeface="+mn-lt"/>
              </a:rPr>
              <a:t>See how you can take control of your finances with our free [app] [invitation link and code]</a:t>
            </a:r>
          </a:p>
          <a:p>
            <a:endParaRPr lang="en-US" sz="1200" dirty="0">
              <a:latin typeface="Arial"/>
              <a:ea typeface="+mn-lt"/>
              <a:cs typeface="+mn-lt"/>
            </a:endParaRPr>
          </a:p>
          <a:p>
            <a:r>
              <a:rPr lang="en-US" sz="1200" dirty="0">
                <a:latin typeface="Arial"/>
                <a:ea typeface="+mn-lt"/>
                <a:cs typeface="+mn-lt"/>
              </a:rPr>
              <a:t> #FinancialLiteracyMonth #saving #budgeting #budgetfriendly #money #finance </a:t>
            </a:r>
            <a:endParaRPr lang="en-US" sz="1200" dirty="0">
              <a:latin typeface="Arial"/>
              <a:ea typeface="Calibri"/>
              <a:cs typeface="Calibri"/>
            </a:endParaRPr>
          </a:p>
        </p:txBody>
      </p:sp>
      <p:pic>
        <p:nvPicPr>
          <p:cNvPr id="5" name="Picture 5">
            <a:extLst>
              <a:ext uri="{FF2B5EF4-FFF2-40B4-BE49-F238E27FC236}">
                <a16:creationId xmlns:a16="http://schemas.microsoft.com/office/drawing/2014/main" id="{F2FDFD65-8FE4-58AA-07F8-6F986551DE16}"/>
              </a:ext>
            </a:extLst>
          </p:cNvPr>
          <p:cNvPicPr>
            <a:picLocks noChangeAspect="1"/>
          </p:cNvPicPr>
          <p:nvPr/>
        </p:nvPicPr>
        <p:blipFill>
          <a:blip r:embed="rId2"/>
          <a:stretch>
            <a:fillRect/>
          </a:stretch>
        </p:blipFill>
        <p:spPr>
          <a:xfrm>
            <a:off x="4094780" y="350655"/>
            <a:ext cx="3283352" cy="3079751"/>
          </a:xfrm>
          <a:prstGeom prst="rect">
            <a:avLst/>
          </a:prstGeom>
        </p:spPr>
      </p:pic>
      <p:sp>
        <p:nvSpPr>
          <p:cNvPr id="6" name="TextBox 5">
            <a:extLst>
              <a:ext uri="{FF2B5EF4-FFF2-40B4-BE49-F238E27FC236}">
                <a16:creationId xmlns:a16="http://schemas.microsoft.com/office/drawing/2014/main" id="{A00AAA9C-602A-5CF0-7301-8736CE72FA7C}"/>
              </a:ext>
            </a:extLst>
          </p:cNvPr>
          <p:cNvSpPr txBox="1"/>
          <p:nvPr/>
        </p:nvSpPr>
        <p:spPr>
          <a:xfrm>
            <a:off x="6561672" y="3152001"/>
            <a:ext cx="8967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3"/>
              </a:rPr>
              <a:t>Image Link</a:t>
            </a:r>
            <a:endParaRPr lang="en-US" sz="1200" dirty="0"/>
          </a:p>
        </p:txBody>
      </p:sp>
      <p:pic>
        <p:nvPicPr>
          <p:cNvPr id="7" name="Picture 7" descr="Graphical user interface, diagram&#10;&#10;Description automatically generated">
            <a:extLst>
              <a:ext uri="{FF2B5EF4-FFF2-40B4-BE49-F238E27FC236}">
                <a16:creationId xmlns:a16="http://schemas.microsoft.com/office/drawing/2014/main" id="{6BD5EF45-91E6-A880-450A-21D88705ADDC}"/>
              </a:ext>
            </a:extLst>
          </p:cNvPr>
          <p:cNvPicPr>
            <a:picLocks noChangeAspect="1"/>
          </p:cNvPicPr>
          <p:nvPr/>
        </p:nvPicPr>
        <p:blipFill>
          <a:blip r:embed="rId4"/>
          <a:stretch>
            <a:fillRect/>
          </a:stretch>
        </p:blipFill>
        <p:spPr>
          <a:xfrm>
            <a:off x="398361" y="3334589"/>
            <a:ext cx="3408744" cy="2677380"/>
          </a:xfrm>
          <a:prstGeom prst="rect">
            <a:avLst/>
          </a:prstGeom>
        </p:spPr>
      </p:pic>
      <p:sp>
        <p:nvSpPr>
          <p:cNvPr id="8" name="TextBox 7">
            <a:extLst>
              <a:ext uri="{FF2B5EF4-FFF2-40B4-BE49-F238E27FC236}">
                <a16:creationId xmlns:a16="http://schemas.microsoft.com/office/drawing/2014/main" id="{02EC1565-2906-A4E8-A7BD-EC0D494250E0}"/>
              </a:ext>
            </a:extLst>
          </p:cNvPr>
          <p:cNvSpPr txBox="1"/>
          <p:nvPr/>
        </p:nvSpPr>
        <p:spPr>
          <a:xfrm>
            <a:off x="312759" y="6104920"/>
            <a:ext cx="115650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hlinkClick r:id="rId5"/>
              </a:rPr>
              <a:t>Image Link</a:t>
            </a:r>
            <a:endParaRPr lang="en-US" sz="1000"/>
          </a:p>
        </p:txBody>
      </p:sp>
      <p:pic>
        <p:nvPicPr>
          <p:cNvPr id="10" name="Picture 9" descr="Diagram&#10;&#10;Description automatically generated">
            <a:extLst>
              <a:ext uri="{FF2B5EF4-FFF2-40B4-BE49-F238E27FC236}">
                <a16:creationId xmlns:a16="http://schemas.microsoft.com/office/drawing/2014/main" id="{1C15B4A6-ABA2-E5B7-EE07-133EBBD75A30}"/>
              </a:ext>
            </a:extLst>
          </p:cNvPr>
          <p:cNvPicPr>
            <a:picLocks noChangeAspect="1"/>
          </p:cNvPicPr>
          <p:nvPr/>
        </p:nvPicPr>
        <p:blipFill>
          <a:blip r:embed="rId6"/>
          <a:stretch>
            <a:fillRect/>
          </a:stretch>
        </p:blipFill>
        <p:spPr>
          <a:xfrm>
            <a:off x="8336899" y="3556759"/>
            <a:ext cx="2847142" cy="2866494"/>
          </a:xfrm>
          <a:prstGeom prst="rect">
            <a:avLst/>
          </a:prstGeom>
        </p:spPr>
      </p:pic>
      <p:sp>
        <p:nvSpPr>
          <p:cNvPr id="12" name="Content Placeholder 2">
            <a:extLst>
              <a:ext uri="{FF2B5EF4-FFF2-40B4-BE49-F238E27FC236}">
                <a16:creationId xmlns:a16="http://schemas.microsoft.com/office/drawing/2014/main" id="{C120D492-9E14-95ED-F1F1-149C9EA9C5D2}"/>
              </a:ext>
            </a:extLst>
          </p:cNvPr>
          <p:cNvSpPr txBox="1">
            <a:spLocks/>
          </p:cNvSpPr>
          <p:nvPr/>
        </p:nvSpPr>
        <p:spPr>
          <a:xfrm>
            <a:off x="7844344" y="627654"/>
            <a:ext cx="4215802" cy="26105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rgbClr val="323E48"/>
                </a:solidFill>
                <a:latin typeface="Arial"/>
                <a:cs typeface="Arial"/>
              </a:rPr>
              <a:t>The 50/30/20 Budgeting Rule simplifies budgeting by dividing your after-tax income into three spending categories:</a:t>
            </a:r>
          </a:p>
          <a:p>
            <a:pPr marL="0" indent="0">
              <a:buFont typeface="Arial" panose="020B0604020202020204" pitchFamily="34" charset="0"/>
              <a:buNone/>
            </a:pPr>
            <a:r>
              <a:rPr lang="en-US" sz="1200" dirty="0">
                <a:solidFill>
                  <a:srgbClr val="323E48"/>
                </a:solidFill>
                <a:latin typeface="Arial"/>
                <a:cs typeface="Arial"/>
              </a:rPr>
              <a:t>🏠 50% for Needs: Essential expenses, such as mortgage, rent, utilities, groceries, gas, etc.</a:t>
            </a:r>
          </a:p>
          <a:p>
            <a:pPr marL="0" indent="0">
              <a:buFont typeface="Arial" panose="020B0604020202020204" pitchFamily="34" charset="0"/>
              <a:buNone/>
            </a:pPr>
            <a:r>
              <a:rPr lang="en-US" sz="1200" dirty="0">
                <a:solidFill>
                  <a:srgbClr val="323E48"/>
                </a:solidFill>
                <a:latin typeface="Arial"/>
                <a:cs typeface="Arial"/>
              </a:rPr>
              <a:t>🍕 30% for Wants: Nonessential expenses like clothing, restaurants, streaming services, gyms, etc.</a:t>
            </a:r>
          </a:p>
          <a:p>
            <a:pPr marL="0" indent="0">
              <a:buFont typeface="Arial" panose="020B0604020202020204" pitchFamily="34" charset="0"/>
              <a:buNone/>
            </a:pPr>
            <a:r>
              <a:rPr lang="en-US" sz="1200" dirty="0">
                <a:solidFill>
                  <a:srgbClr val="323E48"/>
                </a:solidFill>
                <a:latin typeface="Arial"/>
                <a:cs typeface="Arial"/>
              </a:rPr>
              <a:t>💰 20% for Savings: Savings accounts, retirement contributions, loan and credit card payments, etc.</a:t>
            </a:r>
          </a:p>
          <a:p>
            <a:pPr marL="0" indent="0">
              <a:buFont typeface="Arial" panose="020B0604020202020204" pitchFamily="34" charset="0"/>
              <a:buNone/>
            </a:pPr>
            <a:r>
              <a:rPr lang="en-US" sz="1200" dirty="0">
                <a:solidFill>
                  <a:srgbClr val="323E48"/>
                </a:solidFill>
                <a:latin typeface="Arial"/>
                <a:cs typeface="Arial"/>
              </a:rPr>
              <a:t>Achieve your financial goals in 2022 with our free [app] [invitation link and code]</a:t>
            </a:r>
            <a:endParaRPr lang="en-US" sz="1200" dirty="0">
              <a:latin typeface="Arial"/>
              <a:cs typeface="Arial"/>
            </a:endParaRPr>
          </a:p>
          <a:p>
            <a:pPr marL="0" indent="0">
              <a:buFont typeface="Arial" panose="020B0604020202020204" pitchFamily="34" charset="0"/>
              <a:buNone/>
            </a:pPr>
            <a:r>
              <a:rPr lang="en-US" sz="1200" dirty="0">
                <a:latin typeface="Arial"/>
                <a:cs typeface="Arial"/>
              </a:rPr>
              <a:t>#wellbeingwednesday #financialgoals #financialplanning #budget #budgeting #saving #money #finance</a:t>
            </a:r>
          </a:p>
        </p:txBody>
      </p:sp>
      <p:pic>
        <p:nvPicPr>
          <p:cNvPr id="11" name="Picture 6">
            <a:extLst>
              <a:ext uri="{FF2B5EF4-FFF2-40B4-BE49-F238E27FC236}">
                <a16:creationId xmlns:a16="http://schemas.microsoft.com/office/drawing/2014/main" id="{141D5985-16C4-E61A-E820-E31329BF2430}"/>
              </a:ext>
            </a:extLst>
          </p:cNvPr>
          <p:cNvPicPr>
            <a:picLocks noChangeAspect="1"/>
          </p:cNvPicPr>
          <p:nvPr/>
        </p:nvPicPr>
        <p:blipFill>
          <a:blip r:embed="rId7"/>
          <a:stretch>
            <a:fillRect/>
          </a:stretch>
        </p:blipFill>
        <p:spPr>
          <a:xfrm>
            <a:off x="10373954" y="6470393"/>
            <a:ext cx="1581150" cy="200025"/>
          </a:xfrm>
          <a:prstGeom prst="rect">
            <a:avLst/>
          </a:prstGeom>
        </p:spPr>
      </p:pic>
    </p:spTree>
    <p:extLst>
      <p:ext uri="{BB962C8B-B14F-4D97-AF65-F5344CB8AC3E}">
        <p14:creationId xmlns:p14="http://schemas.microsoft.com/office/powerpoint/2010/main" val="427937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58849" y="249671"/>
            <a:ext cx="10515600" cy="751156"/>
          </a:xfrm>
        </p:spPr>
        <p:txBody>
          <a:bodyPr>
            <a:normAutofit/>
          </a:bodyPr>
          <a:lstStyle/>
          <a:p>
            <a:r>
              <a:rPr lang="en-US" sz="4000" b="1">
                <a:solidFill>
                  <a:srgbClr val="204490"/>
                </a:solidFill>
                <a:latin typeface="Arial"/>
                <a:cs typeface="Arial"/>
              </a:rPr>
              <a:t>Saving</a:t>
            </a:r>
            <a:endParaRPr lang="en-US" sz="40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2"/>
          <a:stretch>
            <a:fillRect/>
          </a:stretch>
        </p:blipFill>
        <p:spPr>
          <a:xfrm>
            <a:off x="10373954" y="6470393"/>
            <a:ext cx="1581150" cy="200025"/>
          </a:xfrm>
          <a:prstGeom prst="rect">
            <a:avLst/>
          </a:prstGeom>
        </p:spPr>
      </p:pic>
      <p:sp>
        <p:nvSpPr>
          <p:cNvPr id="7" name="Content Placeholder 2">
            <a:extLst>
              <a:ext uri="{FF2B5EF4-FFF2-40B4-BE49-F238E27FC236}">
                <a16:creationId xmlns:a16="http://schemas.microsoft.com/office/drawing/2014/main" id="{598C37D0-02FB-4F27-8977-122C177AC4D2}"/>
              </a:ext>
            </a:extLst>
          </p:cNvPr>
          <p:cNvSpPr>
            <a:spLocks noGrp="1"/>
          </p:cNvSpPr>
          <p:nvPr>
            <p:ph idx="1"/>
          </p:nvPr>
        </p:nvSpPr>
        <p:spPr>
          <a:xfrm>
            <a:off x="322855" y="3763865"/>
            <a:ext cx="3652797" cy="2966716"/>
          </a:xfrm>
        </p:spPr>
        <p:txBody>
          <a:bodyPr vert="horz" lIns="91440" tIns="45720" rIns="91440" bIns="45720" rtlCol="0" anchor="t">
            <a:noAutofit/>
          </a:bodyPr>
          <a:lstStyle/>
          <a:p>
            <a:pPr marL="0" indent="0" fontAlgn="base">
              <a:lnSpc>
                <a:spcPct val="100000"/>
              </a:lnSpc>
              <a:buNone/>
            </a:pPr>
            <a:r>
              <a:rPr lang="en-US" sz="1100" b="0" i="0" dirty="0">
                <a:solidFill>
                  <a:srgbClr val="323E48"/>
                </a:solidFill>
                <a:effectLst/>
                <a:latin typeface="Arial"/>
                <a:cs typeface="Arial"/>
              </a:rPr>
              <a:t>The best way to prepare for financial bumps in the road is with an emergency fund. Create a goal in your </a:t>
            </a:r>
            <a:r>
              <a:rPr lang="en-US" sz="1100" dirty="0">
                <a:solidFill>
                  <a:srgbClr val="323E48"/>
                </a:solidFill>
                <a:latin typeface="Arial"/>
                <a:cs typeface="Arial"/>
              </a:rPr>
              <a:t>[app] </a:t>
            </a:r>
            <a:r>
              <a:rPr lang="en-US" sz="1100" b="0" i="0" dirty="0">
                <a:solidFill>
                  <a:srgbClr val="323E48"/>
                </a:solidFill>
                <a:effectLst/>
                <a:latin typeface="Arial"/>
                <a:cs typeface="Arial"/>
              </a:rPr>
              <a:t>with a target amount equal to 3 months of your current salary. This will provide a financial cushion to pay your regular expenses in case of job loss or illness. If you are the sole earner for your family or self-employed, you should aim to cover 6 - 9 months of expenses in your emergency fund. </a:t>
            </a:r>
          </a:p>
          <a:p>
            <a:pPr marL="0" indent="0">
              <a:lnSpc>
                <a:spcPct val="100000"/>
              </a:lnSpc>
              <a:buNone/>
            </a:pPr>
            <a:r>
              <a:rPr lang="en-US" sz="1100" dirty="0">
                <a:solidFill>
                  <a:srgbClr val="323E48"/>
                </a:solidFill>
                <a:latin typeface="Arial"/>
                <a:cs typeface="Arial"/>
              </a:rPr>
              <a:t>Download [app] today to start achieving your financial goals: [invitation link and code]</a:t>
            </a:r>
          </a:p>
          <a:p>
            <a:pPr marL="0" indent="0" fontAlgn="base">
              <a:lnSpc>
                <a:spcPct val="100000"/>
              </a:lnSpc>
              <a:buNone/>
            </a:pPr>
            <a:r>
              <a:rPr lang="en-US" sz="1100" b="0" i="0" u="none" strike="noStrike" dirty="0">
                <a:effectLst/>
                <a:latin typeface="Arial"/>
                <a:cs typeface="Arial"/>
              </a:rPr>
              <a:t>#wellbeingwednesday</a:t>
            </a:r>
            <a:r>
              <a:rPr lang="en-US" sz="1100" b="0" i="0" dirty="0">
                <a:effectLst/>
                <a:latin typeface="Arial"/>
                <a:cs typeface="Arial"/>
              </a:rPr>
              <a:t> </a:t>
            </a:r>
            <a:r>
              <a:rPr lang="en-US" sz="1100" b="0" i="0" u="none" strike="noStrike" dirty="0">
                <a:effectLst/>
                <a:latin typeface="Arial"/>
                <a:cs typeface="Arial"/>
              </a:rPr>
              <a:t>#financialtips</a:t>
            </a:r>
            <a:r>
              <a:rPr lang="en-US" sz="1100" b="0" i="0" dirty="0">
                <a:effectLst/>
                <a:latin typeface="Arial"/>
                <a:cs typeface="Arial"/>
              </a:rPr>
              <a:t> </a:t>
            </a:r>
            <a:r>
              <a:rPr lang="en-US" sz="1100" b="0" i="0" u="none" strike="noStrike" dirty="0">
                <a:effectLst/>
                <a:latin typeface="Arial"/>
                <a:cs typeface="Arial"/>
              </a:rPr>
              <a:t>#financialfreedom</a:t>
            </a:r>
            <a:r>
              <a:rPr lang="en-US" sz="1100" dirty="0">
                <a:latin typeface="Arial"/>
                <a:cs typeface="Arial"/>
              </a:rPr>
              <a:t> #saving #savingmoney #finance #money</a:t>
            </a:r>
            <a:endParaRPr lang="en-US" sz="1100" dirty="0">
              <a:latin typeface="Arial"/>
              <a:ea typeface="+mn-lt"/>
              <a:cs typeface="Arial"/>
            </a:endParaRPr>
          </a:p>
        </p:txBody>
      </p:sp>
      <p:pic>
        <p:nvPicPr>
          <p:cNvPr id="3" name="Picture 2">
            <a:extLst>
              <a:ext uri="{FF2B5EF4-FFF2-40B4-BE49-F238E27FC236}">
                <a16:creationId xmlns:a16="http://schemas.microsoft.com/office/drawing/2014/main" id="{1F9B31B3-45DB-3CD6-2443-BA7116791A6E}"/>
              </a:ext>
            </a:extLst>
          </p:cNvPr>
          <p:cNvPicPr>
            <a:picLocks noChangeAspect="1"/>
          </p:cNvPicPr>
          <p:nvPr/>
        </p:nvPicPr>
        <p:blipFill>
          <a:blip r:embed="rId3"/>
          <a:stretch>
            <a:fillRect/>
          </a:stretch>
        </p:blipFill>
        <p:spPr>
          <a:xfrm>
            <a:off x="481940" y="1073432"/>
            <a:ext cx="2666721" cy="2666721"/>
          </a:xfrm>
          <a:prstGeom prst="rect">
            <a:avLst/>
          </a:prstGeom>
        </p:spPr>
      </p:pic>
      <p:pic>
        <p:nvPicPr>
          <p:cNvPr id="4" name="Picture 3">
            <a:extLst>
              <a:ext uri="{FF2B5EF4-FFF2-40B4-BE49-F238E27FC236}">
                <a16:creationId xmlns:a16="http://schemas.microsoft.com/office/drawing/2014/main" id="{D08D261D-DA27-1BAC-DA58-A9CFFA3D72D2}"/>
              </a:ext>
            </a:extLst>
          </p:cNvPr>
          <p:cNvPicPr>
            <a:picLocks noChangeAspect="1"/>
          </p:cNvPicPr>
          <p:nvPr/>
        </p:nvPicPr>
        <p:blipFill>
          <a:blip r:embed="rId4"/>
          <a:stretch>
            <a:fillRect/>
          </a:stretch>
        </p:blipFill>
        <p:spPr>
          <a:xfrm>
            <a:off x="8831639" y="395894"/>
            <a:ext cx="2631106" cy="2631105"/>
          </a:xfrm>
          <a:prstGeom prst="rect">
            <a:avLst/>
          </a:prstGeom>
        </p:spPr>
      </p:pic>
      <p:sp>
        <p:nvSpPr>
          <p:cNvPr id="8" name="Content Placeholder 2">
            <a:extLst>
              <a:ext uri="{FF2B5EF4-FFF2-40B4-BE49-F238E27FC236}">
                <a16:creationId xmlns:a16="http://schemas.microsoft.com/office/drawing/2014/main" id="{8D68DD55-3ECD-BD94-1E48-3FB482159080}"/>
              </a:ext>
            </a:extLst>
          </p:cNvPr>
          <p:cNvSpPr txBox="1">
            <a:spLocks/>
          </p:cNvSpPr>
          <p:nvPr/>
        </p:nvSpPr>
        <p:spPr>
          <a:xfrm>
            <a:off x="8341821" y="3294225"/>
            <a:ext cx="3700138" cy="26667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Font typeface="Arial" panose="020B0604020202020204" pitchFamily="34" charset="0"/>
              <a:buNone/>
            </a:pPr>
            <a:r>
              <a:rPr lang="en-US" sz="1100" dirty="0">
                <a:solidFill>
                  <a:srgbClr val="323E48"/>
                </a:solidFill>
                <a:latin typeface="Arial"/>
                <a:cs typeface="Arial"/>
              </a:rPr>
              <a:t>If you’d like to save $10,000 this year towards your down payment, pay off debt, create an emergency fund or college savings fund, find $27 per day or $190 per week in your budget. Transfer the money to a separate savings account, paying at least 2% interest to achieve your goal within a year. </a:t>
            </a:r>
          </a:p>
          <a:p>
            <a:pPr marL="0" indent="0">
              <a:lnSpc>
                <a:spcPct val="100000"/>
              </a:lnSpc>
              <a:buNone/>
            </a:pPr>
            <a:r>
              <a:rPr lang="en-US" sz="1100" dirty="0">
                <a:solidFill>
                  <a:srgbClr val="323E48"/>
                </a:solidFill>
                <a:latin typeface="Arial"/>
                <a:cs typeface="Arial"/>
              </a:rPr>
              <a:t>Achieve your financial goals with our free financial management tool! Download [app] today and get started: [invitation link and code]</a:t>
            </a:r>
          </a:p>
          <a:p>
            <a:pPr marL="0" indent="0" fontAlgn="base">
              <a:lnSpc>
                <a:spcPct val="100000"/>
              </a:lnSpc>
              <a:buNone/>
            </a:pPr>
            <a:r>
              <a:rPr lang="en-US" sz="1100" dirty="0">
                <a:latin typeface="Arial"/>
                <a:cs typeface="Arial"/>
              </a:rPr>
              <a:t>#wellbeingwednesday #financialgoals </a:t>
            </a:r>
          </a:p>
          <a:p>
            <a:pPr marL="0" indent="0">
              <a:lnSpc>
                <a:spcPct val="100000"/>
              </a:lnSpc>
              <a:buNone/>
            </a:pPr>
            <a:r>
              <a:rPr lang="en-US" sz="1100" dirty="0">
                <a:latin typeface="Arial"/>
                <a:cs typeface="Arial"/>
              </a:rPr>
              <a:t>#financialplanning #financialfreedom #saving #money #savingmoney #finance</a:t>
            </a:r>
          </a:p>
        </p:txBody>
      </p:sp>
      <p:pic>
        <p:nvPicPr>
          <p:cNvPr id="9" name="Picture 10" descr="A picture containing graphical user interface&#10;&#10;Description automatically generated">
            <a:extLst>
              <a:ext uri="{FF2B5EF4-FFF2-40B4-BE49-F238E27FC236}">
                <a16:creationId xmlns:a16="http://schemas.microsoft.com/office/drawing/2014/main" id="{BB0D14B3-87E3-F48F-E5CC-A14B6242A0A5}"/>
              </a:ext>
            </a:extLst>
          </p:cNvPr>
          <p:cNvPicPr>
            <a:picLocks noChangeAspect="1"/>
          </p:cNvPicPr>
          <p:nvPr/>
        </p:nvPicPr>
        <p:blipFill>
          <a:blip r:embed="rId5"/>
          <a:stretch>
            <a:fillRect/>
          </a:stretch>
        </p:blipFill>
        <p:spPr>
          <a:xfrm>
            <a:off x="4020311" y="3803480"/>
            <a:ext cx="3926468" cy="2615580"/>
          </a:xfrm>
          <a:prstGeom prst="rect">
            <a:avLst/>
          </a:prstGeom>
        </p:spPr>
      </p:pic>
      <p:sp>
        <p:nvSpPr>
          <p:cNvPr id="13" name="TextBox 12">
            <a:extLst>
              <a:ext uri="{FF2B5EF4-FFF2-40B4-BE49-F238E27FC236}">
                <a16:creationId xmlns:a16="http://schemas.microsoft.com/office/drawing/2014/main" id="{B2C97CDD-8619-DA71-CCC9-080E30A2B228}"/>
              </a:ext>
            </a:extLst>
          </p:cNvPr>
          <p:cNvSpPr txBox="1"/>
          <p:nvPr/>
        </p:nvSpPr>
        <p:spPr>
          <a:xfrm>
            <a:off x="4090208" y="1151239"/>
            <a:ext cx="3928722"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a:ea typeface="+mn-lt"/>
                <a:cs typeface="+mn-lt"/>
              </a:rPr>
              <a:t>To maintain your current standard of living when you  officially leave the workforce, it’s important to start saving for retirement early. Share this blog for #AmericaSavesWeek so they can learn how 401(k) and Roth IRA plans can help you to reach your savings goals. </a:t>
            </a:r>
          </a:p>
          <a:p>
            <a:r>
              <a:rPr lang="en-US" sz="1100" dirty="0">
                <a:latin typeface="Arial"/>
                <a:ea typeface="+mn-lt"/>
                <a:cs typeface="+mn-lt"/>
                <a:hlinkClick r:id="rId6"/>
              </a:rPr>
              <a:t>https://finlocker.com/how-to-start-saving-for-retirement/</a:t>
            </a:r>
            <a:endParaRPr lang="en-US" sz="1100" dirty="0">
              <a:latin typeface="Arial"/>
              <a:cs typeface="Calibri"/>
            </a:endParaRPr>
          </a:p>
          <a:p>
            <a:endParaRPr lang="en-US" sz="1100" dirty="0">
              <a:latin typeface="Arial"/>
              <a:ea typeface="+mn-lt"/>
              <a:cs typeface="+mn-lt"/>
            </a:endParaRPr>
          </a:p>
          <a:p>
            <a:r>
              <a:rPr lang="en-US" sz="1100" dirty="0">
                <a:latin typeface="Arial"/>
                <a:ea typeface="+mn-lt"/>
                <a:cs typeface="+mn-lt"/>
              </a:rPr>
              <a:t>See how [Company] can help you stay on top of your savings goals by downloading [app] today! [invitation link and code]</a:t>
            </a:r>
          </a:p>
          <a:p>
            <a:endParaRPr lang="en-US" sz="1100" dirty="0">
              <a:latin typeface="Arial"/>
              <a:ea typeface="+mn-lt"/>
              <a:cs typeface="+mn-lt"/>
            </a:endParaRPr>
          </a:p>
          <a:p>
            <a:r>
              <a:rPr lang="en-US" sz="1100" dirty="0">
                <a:latin typeface="Arial"/>
                <a:ea typeface="+mn-lt"/>
                <a:cs typeface="+mn-lt"/>
              </a:rPr>
              <a:t>#Retirement #401k #RothIRA #savingsgoals #finance #SaveToRetire #saving #money #retirement #budget #budgetgoals</a:t>
            </a:r>
            <a:endParaRPr lang="en-US" sz="1100" dirty="0">
              <a:cs typeface="Calibri"/>
            </a:endParaRPr>
          </a:p>
        </p:txBody>
      </p:sp>
    </p:spTree>
    <p:extLst>
      <p:ext uri="{BB962C8B-B14F-4D97-AF65-F5344CB8AC3E}">
        <p14:creationId xmlns:p14="http://schemas.microsoft.com/office/powerpoint/2010/main" val="688182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58849" y="249671"/>
            <a:ext cx="10515600" cy="751156"/>
          </a:xfrm>
        </p:spPr>
        <p:txBody>
          <a:bodyPr>
            <a:normAutofit/>
          </a:bodyPr>
          <a:lstStyle/>
          <a:p>
            <a:r>
              <a:rPr lang="en-US" sz="4000" b="1">
                <a:solidFill>
                  <a:srgbClr val="204490"/>
                </a:solidFill>
                <a:latin typeface="Arial"/>
                <a:cs typeface="Arial"/>
              </a:rPr>
              <a:t>Saving for Children's Education</a:t>
            </a:r>
            <a:endParaRPr lang="en-US" sz="40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3"/>
          <a:stretch>
            <a:fillRect/>
          </a:stretch>
        </p:blipFill>
        <p:spPr>
          <a:xfrm>
            <a:off x="10373954" y="6470393"/>
            <a:ext cx="1581150" cy="200025"/>
          </a:xfrm>
          <a:prstGeom prst="rect">
            <a:avLst/>
          </a:prstGeom>
        </p:spPr>
      </p:pic>
      <p:pic>
        <p:nvPicPr>
          <p:cNvPr id="3" name="Picture 3">
            <a:extLst>
              <a:ext uri="{FF2B5EF4-FFF2-40B4-BE49-F238E27FC236}">
                <a16:creationId xmlns:a16="http://schemas.microsoft.com/office/drawing/2014/main" id="{BE148D34-369B-28B2-50B5-81130939A299}"/>
              </a:ext>
            </a:extLst>
          </p:cNvPr>
          <p:cNvPicPr>
            <a:picLocks noChangeAspect="1"/>
          </p:cNvPicPr>
          <p:nvPr/>
        </p:nvPicPr>
        <p:blipFill>
          <a:blip r:embed="rId4"/>
          <a:stretch>
            <a:fillRect/>
          </a:stretch>
        </p:blipFill>
        <p:spPr>
          <a:xfrm>
            <a:off x="416169" y="1211630"/>
            <a:ext cx="4530969" cy="2549280"/>
          </a:xfrm>
          <a:prstGeom prst="rect">
            <a:avLst/>
          </a:prstGeom>
        </p:spPr>
      </p:pic>
      <p:sp>
        <p:nvSpPr>
          <p:cNvPr id="8" name="TextBox 7">
            <a:extLst>
              <a:ext uri="{FF2B5EF4-FFF2-40B4-BE49-F238E27FC236}">
                <a16:creationId xmlns:a16="http://schemas.microsoft.com/office/drawing/2014/main" id="{6AAECC9D-0C5B-C6F3-69E9-CDFDF69BC0AD}"/>
              </a:ext>
            </a:extLst>
          </p:cNvPr>
          <p:cNvSpPr txBox="1"/>
          <p:nvPr/>
        </p:nvSpPr>
        <p:spPr>
          <a:xfrm>
            <a:off x="347784" y="3981938"/>
            <a:ext cx="459935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mn-lt"/>
                <a:cs typeface="Arial" panose="020B0604020202020204" pitchFamily="34" charset="0"/>
              </a:rPr>
              <a:t>With tuition rates increasing each year, affording higher education for your child can bring financial stress to your family. Start saving when your child is young with a 529 Savings Plan to spread the cost over more years. Check out our blog to learn more about how a 529 savings plan can benefit you and your family.</a:t>
            </a:r>
          </a:p>
          <a:p>
            <a:r>
              <a:rPr lang="en-US" sz="1200" dirty="0">
                <a:solidFill>
                  <a:srgbClr val="0070C0"/>
                </a:solidFill>
                <a:latin typeface="Arial" panose="020B0604020202020204" pitchFamily="34" charset="0"/>
                <a:ea typeface="+mn-lt"/>
                <a:cs typeface="Arial" panose="020B0604020202020204" pitchFamily="34" charset="0"/>
                <a:hlinkClick r:id="rId5">
                  <a:extLst>
                    <a:ext uri="{A12FA001-AC4F-418D-AE19-62706E023703}">
                      <ahyp:hlinkClr xmlns:ahyp="http://schemas.microsoft.com/office/drawing/2018/hyperlinkcolor" val="tx"/>
                    </a:ext>
                  </a:extLst>
                </a:hlinkClick>
              </a:rPr>
              <a:t>https://finlocker.com/prepare-for-education-expenses-with-a-529-savings-plan/</a:t>
            </a:r>
            <a:endParaRPr lang="en-US" sz="1200" dirty="0">
              <a:solidFill>
                <a:srgbClr val="0070C0"/>
              </a:solidFill>
              <a:latin typeface="Arial" panose="020B0604020202020204" pitchFamily="34" charset="0"/>
              <a:ea typeface="+mn-lt"/>
              <a:cs typeface="Arial" panose="020B0604020202020204" pitchFamily="34" charset="0"/>
            </a:endParaRPr>
          </a:p>
          <a:p>
            <a:endParaRPr lang="en-US" sz="1200" dirty="0">
              <a:latin typeface="Arial" panose="020B0604020202020204" pitchFamily="34" charset="0"/>
              <a:ea typeface="+mn-lt"/>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See how [app] can help you save for your children's future. Download today and get started! [invitation link and code]</a:t>
            </a:r>
          </a:p>
          <a:p>
            <a:endParaRPr lang="en-US" sz="1200" dirty="0">
              <a:latin typeface="Arial" panose="020B0604020202020204" pitchFamily="34" charset="0"/>
              <a:ea typeface="+mn-lt"/>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#collegesavingsplan #highereducation #studentsuccess #saving #savings #planning #money #finance #savingsplan #education #educationsaving</a:t>
            </a:r>
            <a:endParaRPr lang="en-US"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8C7420B-1C52-D412-D43F-3F627BF2F13B}"/>
              </a:ext>
            </a:extLst>
          </p:cNvPr>
          <p:cNvSpPr txBox="1"/>
          <p:nvPr/>
        </p:nvSpPr>
        <p:spPr>
          <a:xfrm>
            <a:off x="5668950" y="3953653"/>
            <a:ext cx="629329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cs typeface="Calibri"/>
              </a:rPr>
              <a:t>College is the largest expense most families have besides the purchase of their home. Making sure you properly manage your finances while your kids are in college is crucial to staying financially stable. [Company] provides educational resources for college payments, college savings plans, financial aid, and more. Check out the education center in your [app] or the savings calculator to find all the resources that can help you stay financially fit!</a:t>
            </a:r>
          </a:p>
          <a:p>
            <a:endParaRPr lang="en-US" sz="1200" dirty="0">
              <a:latin typeface="Arial"/>
              <a:cs typeface="Calibri"/>
            </a:endParaRPr>
          </a:p>
          <a:p>
            <a:r>
              <a:rPr lang="en-US" sz="1200" dirty="0">
                <a:latin typeface="Arial"/>
                <a:cs typeface="Arial"/>
                <a:hlinkClick r:id="rId5"/>
              </a:rPr>
              <a:t>https://finlocker.com/prepare-for-education-expenses-with-a-529-savings-plan/</a:t>
            </a:r>
            <a:endParaRPr lang="en-US" sz="1200" dirty="0">
              <a:latin typeface="Arial"/>
              <a:ea typeface="+mn-lt"/>
              <a:cs typeface="+mn-lt"/>
            </a:endParaRPr>
          </a:p>
          <a:p>
            <a:endParaRPr lang="en-US" sz="1200" dirty="0">
              <a:latin typeface="Arial"/>
              <a:ea typeface="+mn-lt"/>
              <a:cs typeface="+mn-lt"/>
            </a:endParaRPr>
          </a:p>
          <a:p>
            <a:r>
              <a:rPr lang="en-US" sz="1200" dirty="0">
                <a:latin typeface="Arial"/>
                <a:cs typeface="Arial"/>
              </a:rPr>
              <a:t>See how the savings calculator in our [app] can help you save for your children’s education. Download today and get started! [invitation link and code]</a:t>
            </a:r>
          </a:p>
          <a:p>
            <a:endParaRPr lang="en-US" sz="1200" dirty="0">
              <a:latin typeface="Arial"/>
              <a:cs typeface="Arial"/>
            </a:endParaRPr>
          </a:p>
          <a:p>
            <a:r>
              <a:rPr lang="en-US" sz="1200" dirty="0">
                <a:latin typeface="Arial"/>
                <a:cs typeface="Arial"/>
              </a:rPr>
              <a:t>#collegesavingsplan #highereducation #studentsuccess #saving #savings #planning #money #finance #savingsplan #education #educationsaving</a:t>
            </a:r>
            <a:endParaRPr lang="en-US" dirty="0"/>
          </a:p>
        </p:txBody>
      </p:sp>
      <p:pic>
        <p:nvPicPr>
          <p:cNvPr id="5" name="Picture 8" descr="A picture containing website&#10;&#10;Description automatically generated">
            <a:extLst>
              <a:ext uri="{FF2B5EF4-FFF2-40B4-BE49-F238E27FC236}">
                <a16:creationId xmlns:a16="http://schemas.microsoft.com/office/drawing/2014/main" id="{D8ACA395-076F-668C-52DC-53A22584A875}"/>
              </a:ext>
            </a:extLst>
          </p:cNvPr>
          <p:cNvPicPr>
            <a:picLocks noChangeAspect="1"/>
          </p:cNvPicPr>
          <p:nvPr/>
        </p:nvPicPr>
        <p:blipFill>
          <a:blip r:embed="rId6"/>
          <a:stretch>
            <a:fillRect/>
          </a:stretch>
        </p:blipFill>
        <p:spPr>
          <a:xfrm>
            <a:off x="6638260" y="1043986"/>
            <a:ext cx="4355804" cy="2891609"/>
          </a:xfrm>
          <a:prstGeom prst="rect">
            <a:avLst/>
          </a:prstGeom>
        </p:spPr>
      </p:pic>
      <p:sp>
        <p:nvSpPr>
          <p:cNvPr id="9" name="TextBox 8">
            <a:extLst>
              <a:ext uri="{FF2B5EF4-FFF2-40B4-BE49-F238E27FC236}">
                <a16:creationId xmlns:a16="http://schemas.microsoft.com/office/drawing/2014/main" id="{3C2FA3FF-9401-C6D3-9298-9E8A179AAC22}"/>
              </a:ext>
            </a:extLst>
          </p:cNvPr>
          <p:cNvSpPr txBox="1"/>
          <p:nvPr/>
        </p:nvSpPr>
        <p:spPr>
          <a:xfrm>
            <a:off x="10994904" y="35145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7"/>
              </a:rPr>
              <a:t>Image Link</a:t>
            </a:r>
            <a:endParaRPr lang="en-US" sz="1000">
              <a:cs typeface="Calibri"/>
            </a:endParaRPr>
          </a:p>
        </p:txBody>
      </p:sp>
    </p:spTree>
    <p:extLst>
      <p:ext uri="{BB962C8B-B14F-4D97-AF65-F5344CB8AC3E}">
        <p14:creationId xmlns:p14="http://schemas.microsoft.com/office/powerpoint/2010/main" val="2506240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EDAD18-50D2-3E67-18C8-E6A2FF24C11C}"/>
              </a:ext>
            </a:extLst>
          </p:cNvPr>
          <p:cNvSpPr>
            <a:spLocks noGrp="1"/>
          </p:cNvSpPr>
          <p:nvPr>
            <p:ph type="title"/>
          </p:nvPr>
        </p:nvSpPr>
        <p:spPr>
          <a:xfrm>
            <a:off x="481940" y="365126"/>
            <a:ext cx="10515600" cy="751156"/>
          </a:xfrm>
        </p:spPr>
        <p:txBody>
          <a:bodyPr>
            <a:normAutofit/>
          </a:bodyPr>
          <a:lstStyle/>
          <a:p>
            <a:r>
              <a:rPr lang="en-US" sz="4000" b="1">
                <a:solidFill>
                  <a:srgbClr val="204490"/>
                </a:solidFill>
                <a:latin typeface="Arial"/>
                <a:cs typeface="Arial"/>
              </a:rPr>
              <a:t>Home Value and Equity</a:t>
            </a:r>
            <a:endParaRPr lang="en-US">
              <a:solidFill>
                <a:srgbClr val="204490"/>
              </a:solidFill>
              <a:cs typeface="Calibri Light"/>
            </a:endParaRPr>
          </a:p>
        </p:txBody>
      </p:sp>
      <p:sp>
        <p:nvSpPr>
          <p:cNvPr id="2" name="TextBox 1">
            <a:extLst>
              <a:ext uri="{FF2B5EF4-FFF2-40B4-BE49-F238E27FC236}">
                <a16:creationId xmlns:a16="http://schemas.microsoft.com/office/drawing/2014/main" id="{18150602-5085-6D0D-5A1E-223AECF01A6A}"/>
              </a:ext>
            </a:extLst>
          </p:cNvPr>
          <p:cNvSpPr txBox="1"/>
          <p:nvPr/>
        </p:nvSpPr>
        <p:spPr>
          <a:xfrm>
            <a:off x="370915" y="3721474"/>
            <a:ext cx="5572684"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a:cs typeface="Arial"/>
              </a:rPr>
              <a:t>Building equity through homeownership is the primary way most people build wealth to achieve financial stability. Here are 4 ways to increase home equity faster so you can achieve financial stability sooner:</a:t>
            </a:r>
          </a:p>
          <a:p>
            <a:r>
              <a:rPr lang="en-US" sz="1100" dirty="0">
                <a:latin typeface="Arial"/>
                <a:cs typeface="Arial"/>
              </a:rPr>
              <a:t>1 – Increase your home’s property value</a:t>
            </a:r>
          </a:p>
          <a:p>
            <a:r>
              <a:rPr lang="en-US" sz="1100" dirty="0">
                <a:latin typeface="Arial"/>
                <a:cs typeface="Arial"/>
              </a:rPr>
              <a:t>2 – Decrease your mortgage balance</a:t>
            </a:r>
          </a:p>
          <a:p>
            <a:r>
              <a:rPr lang="en-US" sz="1100" dirty="0">
                <a:latin typeface="Arial"/>
                <a:cs typeface="Arial"/>
              </a:rPr>
              <a:t>3 – Make a larger down payment</a:t>
            </a:r>
          </a:p>
          <a:p>
            <a:r>
              <a:rPr lang="en-US" sz="1100" dirty="0">
                <a:latin typeface="Arial"/>
                <a:cs typeface="Arial"/>
              </a:rPr>
              <a:t>4 – Let the market increase the value of your home</a:t>
            </a:r>
          </a:p>
          <a:p>
            <a:endParaRPr lang="en-US" sz="1100" dirty="0">
              <a:latin typeface="Arial"/>
              <a:cs typeface="Arial"/>
            </a:endParaRPr>
          </a:p>
          <a:p>
            <a:r>
              <a:rPr lang="en-US" sz="1100" dirty="0">
                <a:latin typeface="Arial"/>
                <a:cs typeface="Arial"/>
              </a:rPr>
              <a:t>Read our blog 4 Ways to Increase Home Equity Faster for more details on each tip.</a:t>
            </a:r>
            <a:endParaRPr lang="en-US" sz="1100" dirty="0">
              <a:latin typeface="Arial"/>
              <a:ea typeface="+mn-lt"/>
              <a:cs typeface="Arial"/>
            </a:endParaRPr>
          </a:p>
          <a:p>
            <a:r>
              <a:rPr lang="en-US" sz="1000" dirty="0">
                <a:latin typeface="Arial"/>
                <a:ea typeface="+mn-lt"/>
                <a:cs typeface="+mn-lt"/>
                <a:hlinkClick r:id="rId2"/>
              </a:rPr>
              <a:t>https://finlocker.com/4-ways-to-increase-home-equity-faster/</a:t>
            </a:r>
            <a:endParaRPr lang="en-US" sz="1000" dirty="0">
              <a:latin typeface="Arial"/>
              <a:ea typeface="+mn-lt"/>
              <a:cs typeface="+mn-lt"/>
            </a:endParaRPr>
          </a:p>
          <a:p>
            <a:endParaRPr lang="en-US" sz="1100" dirty="0">
              <a:latin typeface="Arial"/>
              <a:cs typeface="Arial"/>
            </a:endParaRPr>
          </a:p>
          <a:p>
            <a:r>
              <a:rPr lang="en-US" sz="1100" dirty="0">
                <a:latin typeface="Arial"/>
                <a:cs typeface="Arial"/>
              </a:rPr>
              <a:t>Achieve your financial goals with our free financial tool! Download [app] today and get started! [invitation link and code]</a:t>
            </a:r>
          </a:p>
          <a:p>
            <a:endParaRPr lang="en-US" sz="1100" dirty="0">
              <a:latin typeface="Arial"/>
              <a:cs typeface="Arial"/>
            </a:endParaRPr>
          </a:p>
          <a:p>
            <a:r>
              <a:rPr lang="en-US" sz="1100" dirty="0">
                <a:latin typeface="Arial"/>
                <a:cs typeface="Arial"/>
              </a:rPr>
              <a:t>#NationalHomeownershipMonth #homeownership #homebuyer #homebuying #homeequity #homeownertips #buyingahome #homevalue #mortgage</a:t>
            </a:r>
          </a:p>
        </p:txBody>
      </p:sp>
      <p:pic>
        <p:nvPicPr>
          <p:cNvPr id="3" name="Picture 4">
            <a:extLst>
              <a:ext uri="{FF2B5EF4-FFF2-40B4-BE49-F238E27FC236}">
                <a16:creationId xmlns:a16="http://schemas.microsoft.com/office/drawing/2014/main" id="{BAC451A3-4403-4054-FBD0-3747757F822F}"/>
              </a:ext>
            </a:extLst>
          </p:cNvPr>
          <p:cNvPicPr>
            <a:picLocks noChangeAspect="1"/>
          </p:cNvPicPr>
          <p:nvPr/>
        </p:nvPicPr>
        <p:blipFill rotWithShape="1">
          <a:blip r:embed="rId3"/>
          <a:srcRect l="-345" t="7851" r="115" b="6405"/>
          <a:stretch/>
        </p:blipFill>
        <p:spPr>
          <a:xfrm>
            <a:off x="460560" y="1242732"/>
            <a:ext cx="5169294" cy="2479219"/>
          </a:xfrm>
          <a:prstGeom prst="rect">
            <a:avLst/>
          </a:prstGeom>
        </p:spPr>
      </p:pic>
      <p:sp>
        <p:nvSpPr>
          <p:cNvPr id="5" name="TextBox 4">
            <a:extLst>
              <a:ext uri="{FF2B5EF4-FFF2-40B4-BE49-F238E27FC236}">
                <a16:creationId xmlns:a16="http://schemas.microsoft.com/office/drawing/2014/main" id="{CC76F2CD-1B99-28E6-86FA-818CB7C18D95}"/>
              </a:ext>
            </a:extLst>
          </p:cNvPr>
          <p:cNvSpPr txBox="1"/>
          <p:nvPr/>
        </p:nvSpPr>
        <p:spPr>
          <a:xfrm>
            <a:off x="426944" y="998444"/>
            <a:ext cx="9782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hlinkClick r:id="rId4"/>
              </a:rPr>
              <a:t>Image Link</a:t>
            </a:r>
            <a:endParaRPr lang="en-US" sz="1400">
              <a:cs typeface="Calibri"/>
            </a:endParaRPr>
          </a:p>
        </p:txBody>
      </p:sp>
      <p:pic>
        <p:nvPicPr>
          <p:cNvPr id="7" name="Picture 6">
            <a:extLst>
              <a:ext uri="{FF2B5EF4-FFF2-40B4-BE49-F238E27FC236}">
                <a16:creationId xmlns:a16="http://schemas.microsoft.com/office/drawing/2014/main" id="{1B814857-3CC7-72ED-BEF2-DA2A630E5FC2}"/>
              </a:ext>
            </a:extLst>
          </p:cNvPr>
          <p:cNvPicPr>
            <a:picLocks noChangeAspect="1"/>
          </p:cNvPicPr>
          <p:nvPr/>
        </p:nvPicPr>
        <p:blipFill>
          <a:blip r:embed="rId5"/>
          <a:stretch>
            <a:fillRect/>
          </a:stretch>
        </p:blipFill>
        <p:spPr>
          <a:xfrm>
            <a:off x="10373954" y="6470393"/>
            <a:ext cx="1581150" cy="200025"/>
          </a:xfrm>
          <a:prstGeom prst="rect">
            <a:avLst/>
          </a:prstGeom>
        </p:spPr>
      </p:pic>
      <p:sp>
        <p:nvSpPr>
          <p:cNvPr id="6" name="TextBox 5">
            <a:extLst>
              <a:ext uri="{FF2B5EF4-FFF2-40B4-BE49-F238E27FC236}">
                <a16:creationId xmlns:a16="http://schemas.microsoft.com/office/drawing/2014/main" id="{4EC88C90-1BCC-3AAE-339B-490B1E27E24D}"/>
              </a:ext>
            </a:extLst>
          </p:cNvPr>
          <p:cNvSpPr txBox="1"/>
          <p:nvPr/>
        </p:nvSpPr>
        <p:spPr>
          <a:xfrm>
            <a:off x="6780824" y="3898900"/>
            <a:ext cx="5004775"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a:cs typeface="Arial"/>
              </a:rPr>
              <a:t>Building home value is one of the best ways to become financially stable for the future. As a homeowner, it’s important to stay on top of any home repairs to </a:t>
            </a:r>
            <a:r>
              <a:rPr lang="en-US" sz="1100" dirty="0" err="1">
                <a:latin typeface="Arial"/>
                <a:cs typeface="Arial"/>
              </a:rPr>
              <a:t>to</a:t>
            </a:r>
            <a:r>
              <a:rPr lang="en-US" sz="1100" dirty="0">
                <a:latin typeface="Arial"/>
                <a:cs typeface="Arial"/>
              </a:rPr>
              <a:t> invest in home improvement projects. Remodels and paying off loans can work together to increase home equity.</a:t>
            </a:r>
          </a:p>
          <a:p>
            <a:endParaRPr lang="en-US" sz="1100" dirty="0">
              <a:latin typeface="Arial"/>
              <a:cs typeface="Calibri" panose="020F0502020204030204"/>
            </a:endParaRPr>
          </a:p>
          <a:p>
            <a:r>
              <a:rPr lang="en-US" sz="1100" dirty="0">
                <a:latin typeface="Arial"/>
                <a:cs typeface="Calibri" panose="020F0502020204030204"/>
              </a:rPr>
              <a:t>Read our blog 4 Ways to Increase Home Equity Faster for more tips.</a:t>
            </a:r>
            <a:endParaRPr lang="en-US" sz="1100" dirty="0">
              <a:latin typeface="Arial"/>
              <a:ea typeface="+mn-lt"/>
              <a:cs typeface="+mn-lt"/>
            </a:endParaRPr>
          </a:p>
          <a:p>
            <a:r>
              <a:rPr lang="en-US" sz="1100" dirty="0">
                <a:latin typeface="Arial"/>
                <a:ea typeface="+mn-lt"/>
                <a:cs typeface="+mn-lt"/>
                <a:hlinkClick r:id="rId2"/>
              </a:rPr>
              <a:t>https://finlocker.com/4-ways-to-increase-home-equity-faster/</a:t>
            </a:r>
            <a:endParaRPr lang="en-US" sz="1100" dirty="0">
              <a:latin typeface="Arial"/>
              <a:ea typeface="+mn-lt"/>
              <a:cs typeface="+mn-lt"/>
            </a:endParaRPr>
          </a:p>
          <a:p>
            <a:endParaRPr lang="en-US" sz="1100" dirty="0">
              <a:latin typeface="Arial"/>
              <a:cs typeface="Calibri" panose="020F0502020204030204"/>
            </a:endParaRPr>
          </a:p>
          <a:p>
            <a:r>
              <a:rPr lang="en-US" sz="1100" dirty="0">
                <a:latin typeface="Arial"/>
                <a:cs typeface="Calibri" panose="020F0502020204030204"/>
              </a:rPr>
              <a:t>See how [Company] can help you plan for your future projects. Download [app] today and get started! [invitation link and code]</a:t>
            </a:r>
          </a:p>
          <a:p>
            <a:endParaRPr lang="en-US" sz="1100" dirty="0">
              <a:latin typeface="Arial"/>
              <a:cs typeface="Calibri" panose="020F0502020204030204"/>
            </a:endParaRPr>
          </a:p>
          <a:p>
            <a:r>
              <a:rPr lang="en-US" sz="1100" dirty="0">
                <a:latin typeface="Arial"/>
                <a:cs typeface="Arial"/>
              </a:rPr>
              <a:t>#NationalHomeownershipMonth #homeownership #homebuyer #homebuying #homeequity #homeownertips #buyingahome #homevalue #mortgage</a:t>
            </a:r>
            <a:endParaRPr lang="en-US" sz="1100" dirty="0">
              <a:latin typeface="Arial"/>
              <a:cs typeface="Calibri"/>
            </a:endParaRPr>
          </a:p>
        </p:txBody>
      </p:sp>
      <p:sp>
        <p:nvSpPr>
          <p:cNvPr id="8" name="TextBox 7">
            <a:extLst>
              <a:ext uri="{FF2B5EF4-FFF2-40B4-BE49-F238E27FC236}">
                <a16:creationId xmlns:a16="http://schemas.microsoft.com/office/drawing/2014/main" id="{49191A9F-F7EA-0249-8F2C-AE8B5EAF50DC}"/>
              </a:ext>
            </a:extLst>
          </p:cNvPr>
          <p:cNvSpPr txBox="1"/>
          <p:nvPr/>
        </p:nvSpPr>
        <p:spPr>
          <a:xfrm>
            <a:off x="10474813" y="24154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mn-lt"/>
                <a:cs typeface="+mn-lt"/>
                <a:hlinkClick r:id="rId6"/>
              </a:rPr>
              <a:t>Image Link</a:t>
            </a:r>
            <a:endParaRPr lang="en-US" sz="1400"/>
          </a:p>
        </p:txBody>
      </p:sp>
      <p:pic>
        <p:nvPicPr>
          <p:cNvPr id="9" name="Picture 9">
            <a:extLst>
              <a:ext uri="{FF2B5EF4-FFF2-40B4-BE49-F238E27FC236}">
                <a16:creationId xmlns:a16="http://schemas.microsoft.com/office/drawing/2014/main" id="{26B6A62D-E408-2D93-994D-293DC9BE60B0}"/>
              </a:ext>
            </a:extLst>
          </p:cNvPr>
          <p:cNvPicPr>
            <a:picLocks noChangeAspect="1"/>
          </p:cNvPicPr>
          <p:nvPr/>
        </p:nvPicPr>
        <p:blipFill>
          <a:blip r:embed="rId7"/>
          <a:stretch>
            <a:fillRect/>
          </a:stretch>
        </p:blipFill>
        <p:spPr>
          <a:xfrm>
            <a:off x="6849208" y="658669"/>
            <a:ext cx="4736123" cy="3152084"/>
          </a:xfrm>
          <a:prstGeom prst="rect">
            <a:avLst/>
          </a:prstGeom>
        </p:spPr>
      </p:pic>
    </p:spTree>
    <p:extLst>
      <p:ext uri="{BB962C8B-B14F-4D97-AF65-F5344CB8AC3E}">
        <p14:creationId xmlns:p14="http://schemas.microsoft.com/office/powerpoint/2010/main" val="1146748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81940" y="365126"/>
            <a:ext cx="10515600" cy="751156"/>
          </a:xfrm>
        </p:spPr>
        <p:txBody>
          <a:bodyPr>
            <a:normAutofit/>
          </a:bodyPr>
          <a:lstStyle/>
          <a:p>
            <a:r>
              <a:rPr lang="en-US" sz="3200" b="1">
                <a:solidFill>
                  <a:srgbClr val="204490"/>
                </a:solidFill>
                <a:latin typeface="Arial"/>
                <a:cs typeface="Arial"/>
              </a:rPr>
              <a:t>Manage Debt</a:t>
            </a:r>
            <a:endParaRPr lang="en-US" sz="32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3"/>
          <a:stretch>
            <a:fillRect/>
          </a:stretch>
        </p:blipFill>
        <p:spPr>
          <a:xfrm>
            <a:off x="10373954" y="6470393"/>
            <a:ext cx="1581150" cy="200025"/>
          </a:xfrm>
          <a:prstGeom prst="rect">
            <a:avLst/>
          </a:prstGeom>
        </p:spPr>
      </p:pic>
      <p:sp>
        <p:nvSpPr>
          <p:cNvPr id="5" name="TextBox 4">
            <a:extLst>
              <a:ext uri="{FF2B5EF4-FFF2-40B4-BE49-F238E27FC236}">
                <a16:creationId xmlns:a16="http://schemas.microsoft.com/office/drawing/2014/main" id="{21C6C6DE-1347-E611-B85C-CEE8B3C3FA51}"/>
              </a:ext>
            </a:extLst>
          </p:cNvPr>
          <p:cNvSpPr txBox="1"/>
          <p:nvPr/>
        </p:nvSpPr>
        <p:spPr>
          <a:xfrm>
            <a:off x="6921713" y="3989845"/>
            <a:ext cx="4721267"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3475B"/>
                </a:solidFill>
                <a:latin typeface="Arial"/>
                <a:cs typeface="Arial"/>
              </a:rPr>
              <a:t>Past debt can take a toll on your finances and cause financial stress as you enter life after buying a home. Learn the best practices for managing your finances to avoid past debt stopping you from pursuing your financial goals.</a:t>
            </a:r>
          </a:p>
          <a:p>
            <a:endParaRPr lang="en-US" sz="1100" dirty="0">
              <a:solidFill>
                <a:srgbClr val="33475B"/>
              </a:solidFill>
              <a:latin typeface="Arial"/>
              <a:cs typeface="Arial"/>
            </a:endParaRPr>
          </a:p>
          <a:p>
            <a:r>
              <a:rPr lang="en-US" sz="1100" dirty="0">
                <a:solidFill>
                  <a:srgbClr val="33475B"/>
                </a:solidFill>
                <a:latin typeface="Arial"/>
                <a:cs typeface="Arial"/>
              </a:rPr>
              <a:t>Achieve your financial goals in 2022 with our free financial management app! Download [app] to take control over your debt! [invitation link and code]</a:t>
            </a:r>
          </a:p>
          <a:p>
            <a:endParaRPr lang="en-US" sz="1100" dirty="0">
              <a:solidFill>
                <a:srgbClr val="33475B"/>
              </a:solidFill>
              <a:latin typeface="Arial"/>
              <a:cs typeface="Arial"/>
            </a:endParaRPr>
          </a:p>
          <a:p>
            <a:r>
              <a:rPr lang="en-US" sz="1100" dirty="0">
                <a:solidFill>
                  <a:srgbClr val="33475B"/>
                </a:solidFill>
                <a:latin typeface="Arial"/>
                <a:cs typeface="Arial"/>
              </a:rPr>
              <a:t>#FinancialReadiness #StudentSuccess #studentloans #debt #finance #debtfree #saving #money #finance #debtfreedom #debtfreejourney</a:t>
            </a:r>
          </a:p>
        </p:txBody>
      </p:sp>
      <p:sp>
        <p:nvSpPr>
          <p:cNvPr id="8" name="TextBox 7">
            <a:extLst>
              <a:ext uri="{FF2B5EF4-FFF2-40B4-BE49-F238E27FC236}">
                <a16:creationId xmlns:a16="http://schemas.microsoft.com/office/drawing/2014/main" id="{D21914D8-8804-4028-9B86-F4ADD8A1B32E}"/>
              </a:ext>
            </a:extLst>
          </p:cNvPr>
          <p:cNvSpPr txBox="1"/>
          <p:nvPr/>
        </p:nvSpPr>
        <p:spPr>
          <a:xfrm>
            <a:off x="6662431" y="364152"/>
            <a:ext cx="147293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hlinkClick r:id="rId4"/>
              </a:rPr>
              <a:t>Image Link</a:t>
            </a:r>
            <a:endParaRPr lang="en-US" sz="1100">
              <a:cs typeface="Calibri"/>
            </a:endParaRPr>
          </a:p>
        </p:txBody>
      </p:sp>
      <p:pic>
        <p:nvPicPr>
          <p:cNvPr id="11" name="Picture 11" descr="Diagram&#10;&#10;Description automatically generated">
            <a:extLst>
              <a:ext uri="{FF2B5EF4-FFF2-40B4-BE49-F238E27FC236}">
                <a16:creationId xmlns:a16="http://schemas.microsoft.com/office/drawing/2014/main" id="{156A718D-D337-2EA5-BDB0-9AF5A9978071}"/>
              </a:ext>
            </a:extLst>
          </p:cNvPr>
          <p:cNvPicPr>
            <a:picLocks noChangeAspect="1"/>
          </p:cNvPicPr>
          <p:nvPr/>
        </p:nvPicPr>
        <p:blipFill>
          <a:blip r:embed="rId5"/>
          <a:stretch>
            <a:fillRect/>
          </a:stretch>
        </p:blipFill>
        <p:spPr>
          <a:xfrm>
            <a:off x="6730678" y="740690"/>
            <a:ext cx="5226934" cy="3018279"/>
          </a:xfrm>
          <a:prstGeom prst="rect">
            <a:avLst/>
          </a:prstGeom>
        </p:spPr>
      </p:pic>
      <p:pic>
        <p:nvPicPr>
          <p:cNvPr id="4" name="Picture 8" descr="Text&#10;&#10;Description automatically generated">
            <a:extLst>
              <a:ext uri="{FF2B5EF4-FFF2-40B4-BE49-F238E27FC236}">
                <a16:creationId xmlns:a16="http://schemas.microsoft.com/office/drawing/2014/main" id="{A4812BD5-C1A3-8943-2ABD-436912E304A0}"/>
              </a:ext>
            </a:extLst>
          </p:cNvPr>
          <p:cNvPicPr>
            <a:picLocks noChangeAspect="1"/>
          </p:cNvPicPr>
          <p:nvPr/>
        </p:nvPicPr>
        <p:blipFill>
          <a:blip r:embed="rId6"/>
          <a:stretch>
            <a:fillRect/>
          </a:stretch>
        </p:blipFill>
        <p:spPr>
          <a:xfrm>
            <a:off x="825407" y="3516096"/>
            <a:ext cx="5158207" cy="2903113"/>
          </a:xfrm>
          <a:prstGeom prst="rect">
            <a:avLst/>
          </a:prstGeom>
        </p:spPr>
      </p:pic>
      <p:sp>
        <p:nvSpPr>
          <p:cNvPr id="9" name="TextBox 8">
            <a:extLst>
              <a:ext uri="{FF2B5EF4-FFF2-40B4-BE49-F238E27FC236}">
                <a16:creationId xmlns:a16="http://schemas.microsoft.com/office/drawing/2014/main" id="{3B3A41E9-7FFA-F1D9-EAA6-EB838ED63044}"/>
              </a:ext>
            </a:extLst>
          </p:cNvPr>
          <p:cNvSpPr txBox="1"/>
          <p:nvPr/>
        </p:nvSpPr>
        <p:spPr>
          <a:xfrm>
            <a:off x="706519" y="1270323"/>
            <a:ext cx="5556670"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a:ea typeface="+mn-lt"/>
                <a:cs typeface="+mn-lt"/>
              </a:rPr>
              <a:t>The snowball method provides satisfaction by seeing one loan or credit card account debt paid in full. You will see a faster decrease in your total amount owed because the smaller loans are settled first. Learn more about the snowball method for paying off debt: </a:t>
            </a:r>
            <a:r>
              <a:rPr lang="en-US" sz="1000" dirty="0">
                <a:latin typeface="Arial"/>
                <a:ea typeface="+mn-lt"/>
                <a:cs typeface="+mn-lt"/>
                <a:hlinkClick r:id="rId7"/>
              </a:rPr>
              <a:t>https://finlocker.com/comparing-snowball-method-avalanche-method-to-pay-off-debt/</a:t>
            </a:r>
            <a:r>
              <a:rPr lang="en-US" sz="1000" dirty="0">
                <a:latin typeface="Arial"/>
                <a:ea typeface="+mn-lt"/>
                <a:cs typeface="+mn-lt"/>
              </a:rPr>
              <a:t> </a:t>
            </a:r>
            <a:endParaRPr lang="en-US" sz="1000" dirty="0">
              <a:latin typeface="Arial"/>
              <a:cs typeface="Calibri"/>
            </a:endParaRPr>
          </a:p>
          <a:p>
            <a:endParaRPr lang="en-US" sz="1100" dirty="0">
              <a:solidFill>
                <a:srgbClr val="000000"/>
              </a:solidFill>
              <a:latin typeface="Arial"/>
              <a:cs typeface="Calibri" panose="020F0502020204030204"/>
            </a:endParaRPr>
          </a:p>
          <a:p>
            <a:r>
              <a:rPr lang="en-US" sz="1100" dirty="0">
                <a:solidFill>
                  <a:srgbClr val="33475B"/>
                </a:solidFill>
                <a:latin typeface="Arial"/>
                <a:cs typeface="Arial"/>
              </a:rPr>
              <a:t>Manage your debt and achieve your financial goals in 2022 with our free financial fitness app! Download [app] today: [invitation link and code]</a:t>
            </a:r>
            <a:endParaRPr lang="en-US" sz="1100" dirty="0">
              <a:latin typeface="Arial"/>
              <a:ea typeface="+mn-lt"/>
              <a:cs typeface="+mn-lt"/>
            </a:endParaRPr>
          </a:p>
          <a:p>
            <a:endParaRPr lang="en-US" sz="1100" dirty="0">
              <a:latin typeface="Arial"/>
              <a:ea typeface="+mn-lt"/>
              <a:cs typeface="+mn-lt"/>
            </a:endParaRPr>
          </a:p>
          <a:p>
            <a:r>
              <a:rPr lang="en-US" sz="1100" dirty="0">
                <a:latin typeface="Arial"/>
                <a:cs typeface="Calibri"/>
              </a:rPr>
              <a:t>#debt #debtfree #debtfreejourney #debtfreedom #finance #credit #creditcard</a:t>
            </a:r>
            <a:endParaRPr lang="en-US" sz="1100" dirty="0">
              <a:latin typeface="Arial"/>
            </a:endParaRPr>
          </a:p>
        </p:txBody>
      </p:sp>
    </p:spTree>
    <p:extLst>
      <p:ext uri="{BB962C8B-B14F-4D97-AF65-F5344CB8AC3E}">
        <p14:creationId xmlns:p14="http://schemas.microsoft.com/office/powerpoint/2010/main" val="3624249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81940" y="365126"/>
            <a:ext cx="11473164" cy="751156"/>
          </a:xfrm>
        </p:spPr>
        <p:txBody>
          <a:bodyPr>
            <a:normAutofit fontScale="90000"/>
          </a:bodyPr>
          <a:lstStyle/>
          <a:p>
            <a:r>
              <a:rPr lang="en-US" sz="4000" b="1">
                <a:solidFill>
                  <a:srgbClr val="204490"/>
                </a:solidFill>
                <a:latin typeface="Arial"/>
                <a:cs typeface="Arial"/>
              </a:rPr>
              <a:t>Goal: Pay Down Debt / Reduce Debt to Income ratio</a:t>
            </a:r>
            <a:endParaRPr lang="en-US" sz="40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2"/>
          <a:stretch>
            <a:fillRect/>
          </a:stretch>
        </p:blipFill>
        <p:spPr>
          <a:xfrm>
            <a:off x="10373954" y="6470393"/>
            <a:ext cx="1581150" cy="200025"/>
          </a:xfrm>
          <a:prstGeom prst="rect">
            <a:avLst/>
          </a:prstGeom>
        </p:spPr>
      </p:pic>
      <p:sp>
        <p:nvSpPr>
          <p:cNvPr id="3" name="TextBox 2">
            <a:extLst>
              <a:ext uri="{FF2B5EF4-FFF2-40B4-BE49-F238E27FC236}">
                <a16:creationId xmlns:a16="http://schemas.microsoft.com/office/drawing/2014/main" id="{E3E9B81B-1F3D-10D8-6F28-E38FDB53F48C}"/>
              </a:ext>
            </a:extLst>
          </p:cNvPr>
          <p:cNvSpPr txBox="1"/>
          <p:nvPr/>
        </p:nvSpPr>
        <p:spPr>
          <a:xfrm>
            <a:off x="379590" y="4640697"/>
            <a:ext cx="472314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mn-lt"/>
                <a:cs typeface="Arial" panose="020B0604020202020204" pitchFamily="34" charset="0"/>
              </a:rPr>
              <a:t>To pay down your credit card debt, pay off the credit card with the highest interest rate first. FinLocker provides a credit simulator so you can see how paying off your credit card will impact your credit score.</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Manage your debt and achieve your financial goals in 2022 with our free financial fitness app! Download [app] today: [invitation link and code]</a:t>
            </a:r>
            <a:endParaRPr lang="en-US" sz="1200" dirty="0">
              <a:latin typeface="Arial" panose="020B0604020202020204" pitchFamily="34" charset="0"/>
              <a:ea typeface="+mn-lt"/>
              <a:cs typeface="Arial" panose="020B0604020202020204" pitchFamily="34" charset="0"/>
            </a:endParaRPr>
          </a:p>
          <a:p>
            <a:endParaRPr lang="en-US" sz="1200" dirty="0">
              <a:latin typeface="Arial" panose="020B0604020202020204" pitchFamily="34" charset="0"/>
              <a:ea typeface="+mn-lt"/>
              <a:cs typeface="Arial" panose="020B0604020202020204" pitchFamily="34" charset="0"/>
            </a:endParaRPr>
          </a:p>
          <a:p>
            <a:r>
              <a:rPr lang="en-US" sz="1200" dirty="0">
                <a:latin typeface="Arial" panose="020B0604020202020204" pitchFamily="34" charset="0"/>
                <a:cs typeface="Arial" panose="020B0604020202020204" pitchFamily="34" charset="0"/>
              </a:rPr>
              <a:t>#credit #creditreport #creditbalance #creditscore #credittips #creditrepair</a:t>
            </a:r>
            <a:endParaRPr lang="en-US" dirty="0"/>
          </a:p>
        </p:txBody>
      </p:sp>
      <p:pic>
        <p:nvPicPr>
          <p:cNvPr id="4" name="Picture 4" descr="Graphical user interface, application&#10;&#10;Description automatically generated">
            <a:extLst>
              <a:ext uri="{FF2B5EF4-FFF2-40B4-BE49-F238E27FC236}">
                <a16:creationId xmlns:a16="http://schemas.microsoft.com/office/drawing/2014/main" id="{338A8BBD-6E82-2808-1EB7-C04BF8F277D6}"/>
              </a:ext>
            </a:extLst>
          </p:cNvPr>
          <p:cNvPicPr>
            <a:picLocks noChangeAspect="1"/>
          </p:cNvPicPr>
          <p:nvPr/>
        </p:nvPicPr>
        <p:blipFill>
          <a:blip r:embed="rId3"/>
          <a:stretch>
            <a:fillRect/>
          </a:stretch>
        </p:blipFill>
        <p:spPr>
          <a:xfrm>
            <a:off x="481544" y="1177178"/>
            <a:ext cx="3402623" cy="3402623"/>
          </a:xfrm>
          <a:prstGeom prst="rect">
            <a:avLst/>
          </a:prstGeom>
        </p:spPr>
      </p:pic>
      <p:sp>
        <p:nvSpPr>
          <p:cNvPr id="9" name="TextBox 8">
            <a:extLst>
              <a:ext uri="{FF2B5EF4-FFF2-40B4-BE49-F238E27FC236}">
                <a16:creationId xmlns:a16="http://schemas.microsoft.com/office/drawing/2014/main" id="{FC6078DD-F706-204A-D0D8-86918AAB25E5}"/>
              </a:ext>
            </a:extLst>
          </p:cNvPr>
          <p:cNvSpPr txBox="1"/>
          <p:nvPr/>
        </p:nvSpPr>
        <p:spPr>
          <a:xfrm>
            <a:off x="9468430" y="1462013"/>
            <a:ext cx="2483245"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mn-lt"/>
                <a:cs typeface="Arial" panose="020B0604020202020204" pitchFamily="34" charset="0"/>
              </a:rPr>
              <a:t>Reduce your debt and reach your savings goals quicker with the avalanche method. Paying off your debt with the highest interest rate first reduces the money you pay in interest. Learn more about the avalanche method for reducing debt: </a:t>
            </a:r>
            <a:r>
              <a:rPr lang="en-US" sz="1200" dirty="0">
                <a:latin typeface="Arial" panose="020B0604020202020204" pitchFamily="34" charset="0"/>
                <a:ea typeface="+mn-lt"/>
                <a:cs typeface="Arial" panose="020B0604020202020204" pitchFamily="34" charset="0"/>
                <a:hlinkClick r:id="rId4"/>
              </a:rPr>
              <a:t>https://finlocker.com/comparing-snowball-method-avalanche-method-to-pay-off-debt</a:t>
            </a:r>
            <a:endParaRPr lang="en-US" sz="1200" dirty="0">
              <a:latin typeface="Arial" panose="020B0604020202020204" pitchFamily="34" charset="0"/>
              <a:ea typeface="+mn-lt"/>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Manage your debt and achieve your financial goals in 2022 with our free financial fitness app! Download [app] today: [invitation link and code]</a:t>
            </a:r>
            <a:endParaRPr lang="en-US" sz="1200" dirty="0">
              <a:latin typeface="Arial" panose="020B0604020202020204" pitchFamily="34" charset="0"/>
              <a:ea typeface="+mn-lt"/>
              <a:cs typeface="Arial" panose="020B0604020202020204" pitchFamily="34" charset="0"/>
            </a:endParaRPr>
          </a:p>
          <a:p>
            <a:endParaRPr lang="en-US" sz="1200" dirty="0">
              <a:latin typeface="Arial" panose="020B0604020202020204" pitchFamily="34" charset="0"/>
              <a:ea typeface="+mn-lt"/>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#WellbeingWednesday #FinancialLiteracyMonth </a:t>
            </a:r>
          </a:p>
          <a:p>
            <a:r>
              <a:rPr lang="en-US" sz="1200" dirty="0">
                <a:latin typeface="Arial" panose="020B0604020202020204" pitchFamily="34" charset="0"/>
                <a:ea typeface="+mn-lt"/>
                <a:cs typeface="Arial" panose="020B0604020202020204" pitchFamily="34" charset="0"/>
              </a:rPr>
              <a:t>#debt #debtfree #debtfreejourney #debtfreedom #finance #credit #creditcard</a:t>
            </a:r>
            <a:endParaRPr lang="en-US" sz="1200" dirty="0">
              <a:latin typeface="Arial" panose="020B0604020202020204" pitchFamily="34" charset="0"/>
              <a:cs typeface="Arial" panose="020B0604020202020204" pitchFamily="34" charset="0"/>
            </a:endParaRPr>
          </a:p>
        </p:txBody>
      </p:sp>
      <p:pic>
        <p:nvPicPr>
          <p:cNvPr id="10" name="Picture 10" descr="A picture containing text, sign&#10;&#10;Description automatically generated">
            <a:extLst>
              <a:ext uri="{FF2B5EF4-FFF2-40B4-BE49-F238E27FC236}">
                <a16:creationId xmlns:a16="http://schemas.microsoft.com/office/drawing/2014/main" id="{CE862342-D19C-D78E-8920-82FDE94F0C53}"/>
              </a:ext>
            </a:extLst>
          </p:cNvPr>
          <p:cNvPicPr>
            <a:picLocks noChangeAspect="1"/>
          </p:cNvPicPr>
          <p:nvPr/>
        </p:nvPicPr>
        <p:blipFill>
          <a:blip r:embed="rId5"/>
          <a:stretch>
            <a:fillRect/>
          </a:stretch>
        </p:blipFill>
        <p:spPr>
          <a:xfrm>
            <a:off x="5365020" y="1463887"/>
            <a:ext cx="3905471" cy="3915240"/>
          </a:xfrm>
          <a:prstGeom prst="rect">
            <a:avLst/>
          </a:prstGeom>
        </p:spPr>
      </p:pic>
    </p:spTree>
    <p:extLst>
      <p:ext uri="{BB962C8B-B14F-4D97-AF65-F5344CB8AC3E}">
        <p14:creationId xmlns:p14="http://schemas.microsoft.com/office/powerpoint/2010/main" val="524350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81940" y="365126"/>
            <a:ext cx="10515600" cy="751156"/>
          </a:xfrm>
        </p:spPr>
        <p:txBody>
          <a:bodyPr>
            <a:normAutofit/>
          </a:bodyPr>
          <a:lstStyle/>
          <a:p>
            <a:r>
              <a:rPr lang="en-US" sz="4000" b="1">
                <a:solidFill>
                  <a:srgbClr val="204490"/>
                </a:solidFill>
                <a:latin typeface="Arial"/>
                <a:cs typeface="Arial"/>
              </a:rPr>
              <a:t>Renovate home</a:t>
            </a:r>
            <a:endParaRPr lang="en-US">
              <a:solidFill>
                <a:srgbClr val="204490"/>
              </a:solidFill>
              <a:cs typeface="Calibri Light"/>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2"/>
          <a:stretch>
            <a:fillRect/>
          </a:stretch>
        </p:blipFill>
        <p:spPr>
          <a:xfrm>
            <a:off x="10373954" y="6470393"/>
            <a:ext cx="1581150" cy="200025"/>
          </a:xfrm>
          <a:prstGeom prst="rect">
            <a:avLst/>
          </a:prstGeom>
        </p:spPr>
      </p:pic>
      <p:pic>
        <p:nvPicPr>
          <p:cNvPr id="3" name="Picture 3">
            <a:extLst>
              <a:ext uri="{FF2B5EF4-FFF2-40B4-BE49-F238E27FC236}">
                <a16:creationId xmlns:a16="http://schemas.microsoft.com/office/drawing/2014/main" id="{3C1E3384-B919-69E1-A459-C3150F842526}"/>
              </a:ext>
            </a:extLst>
          </p:cNvPr>
          <p:cNvPicPr>
            <a:picLocks noChangeAspect="1"/>
          </p:cNvPicPr>
          <p:nvPr/>
        </p:nvPicPr>
        <p:blipFill>
          <a:blip r:embed="rId3"/>
          <a:stretch>
            <a:fillRect/>
          </a:stretch>
        </p:blipFill>
        <p:spPr>
          <a:xfrm>
            <a:off x="6221070" y="802351"/>
            <a:ext cx="5097460" cy="3147594"/>
          </a:xfrm>
          <a:prstGeom prst="rect">
            <a:avLst/>
          </a:prstGeom>
        </p:spPr>
      </p:pic>
      <p:sp>
        <p:nvSpPr>
          <p:cNvPr id="4" name="TextBox 3">
            <a:extLst>
              <a:ext uri="{FF2B5EF4-FFF2-40B4-BE49-F238E27FC236}">
                <a16:creationId xmlns:a16="http://schemas.microsoft.com/office/drawing/2014/main" id="{7F592D4A-D7EC-59A7-9C9F-8689B7A17518}"/>
              </a:ext>
            </a:extLst>
          </p:cNvPr>
          <p:cNvSpPr txBox="1"/>
          <p:nvPr/>
        </p:nvSpPr>
        <p:spPr>
          <a:xfrm>
            <a:off x="10502591" y="416787"/>
            <a:ext cx="12778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hlinkClick r:id="rId4"/>
              </a:rPr>
              <a:t>Image Link</a:t>
            </a:r>
            <a:endParaRPr lang="en-US" sz="1200">
              <a:ea typeface="Calibri"/>
              <a:cs typeface="Calibri"/>
            </a:endParaRPr>
          </a:p>
        </p:txBody>
      </p:sp>
      <p:sp>
        <p:nvSpPr>
          <p:cNvPr id="5" name="TextBox 4">
            <a:extLst>
              <a:ext uri="{FF2B5EF4-FFF2-40B4-BE49-F238E27FC236}">
                <a16:creationId xmlns:a16="http://schemas.microsoft.com/office/drawing/2014/main" id="{6A216243-2939-00BB-D27E-0A245053D011}"/>
              </a:ext>
            </a:extLst>
          </p:cNvPr>
          <p:cNvSpPr txBox="1"/>
          <p:nvPr/>
        </p:nvSpPr>
        <p:spPr>
          <a:xfrm>
            <a:off x="5985937" y="4227169"/>
            <a:ext cx="579429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cs typeface="Arial"/>
              </a:rPr>
              <a:t>When searching for a new home, look for an affordable home in your preferred neighborhood that has the features you really need vs want. You can renovate a dated home with your style to make it your dream home. Buying a cheaper home with a manageable monthly payment can help you sustain homeownership to build wealth.</a:t>
            </a:r>
          </a:p>
          <a:p>
            <a:endParaRPr lang="en-US" sz="1200" dirty="0">
              <a:latin typeface="Arial"/>
              <a:ea typeface="Calibri"/>
              <a:cs typeface="Calibri"/>
            </a:endParaRPr>
          </a:p>
          <a:p>
            <a:r>
              <a:rPr lang="en-US" sz="1200" dirty="0">
                <a:latin typeface="Arial"/>
                <a:ea typeface="+mn-lt"/>
                <a:cs typeface="+mn-lt"/>
              </a:rPr>
              <a:t>#WellbeingWednesday #homerenovation #homeownership #homeloans #buyinghomes #homebuyingtips #homeadvice #loanadvice #homemortgage #mortgage #credit #buyingahome #loan #homeloan #home #homebuyer </a:t>
            </a:r>
            <a:r>
              <a:rPr lang="en-US" sz="1200" dirty="0">
                <a:latin typeface="Arial"/>
                <a:ea typeface="+mn-lt"/>
                <a:cs typeface="Arial"/>
              </a:rPr>
              <a:t>#remodel #remodeling #homeremodel #renovations #renovationproject #renovationlife</a:t>
            </a:r>
            <a:endParaRPr lang="en-US" sz="1200" dirty="0">
              <a:latin typeface="Arial"/>
            </a:endParaRPr>
          </a:p>
        </p:txBody>
      </p:sp>
      <p:sp>
        <p:nvSpPr>
          <p:cNvPr id="8" name="TextBox 7">
            <a:extLst>
              <a:ext uri="{FF2B5EF4-FFF2-40B4-BE49-F238E27FC236}">
                <a16:creationId xmlns:a16="http://schemas.microsoft.com/office/drawing/2014/main" id="{A6591D0C-BDE1-84B2-4B57-70378859D2AB}"/>
              </a:ext>
            </a:extLst>
          </p:cNvPr>
          <p:cNvSpPr txBox="1"/>
          <p:nvPr/>
        </p:nvSpPr>
        <p:spPr>
          <a:xfrm>
            <a:off x="244575" y="4188808"/>
            <a:ext cx="540969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ea typeface="+mn-lt"/>
                <a:cs typeface="+mn-lt"/>
              </a:rPr>
              <a:t>Have you started to outgrow your home? Rather than move, learn how to find an architect and work towards financing a home remodel. Renovating can give greater value to your home. Read our blog to learn how to find an architect and work with them to create the plans for your home remodel:</a:t>
            </a:r>
            <a:endParaRPr lang="en-US" sz="1200" dirty="0">
              <a:latin typeface="Arial"/>
              <a:cs typeface="Arial"/>
            </a:endParaRPr>
          </a:p>
          <a:p>
            <a:r>
              <a:rPr lang="en-US" sz="1200" dirty="0">
                <a:latin typeface="Arial"/>
                <a:cs typeface="Arial"/>
                <a:hlinkClick r:id="rId5"/>
              </a:rPr>
              <a:t>https://finlocker.com/how-to-work-with-an-architect-on-your-home-remodel/</a:t>
            </a:r>
            <a:endParaRPr lang="en-US" dirty="0">
              <a:latin typeface="Arial"/>
              <a:ea typeface="Calibri"/>
              <a:cs typeface="Calibri"/>
            </a:endParaRPr>
          </a:p>
          <a:p>
            <a:endParaRPr lang="en-US" sz="1200" dirty="0">
              <a:latin typeface="Arial"/>
              <a:ea typeface="Calibri"/>
              <a:cs typeface="Arial"/>
            </a:endParaRPr>
          </a:p>
          <a:p>
            <a:r>
              <a:rPr lang="en-US" sz="1200" dirty="0">
                <a:latin typeface="Arial"/>
                <a:ea typeface="Calibri"/>
                <a:cs typeface="Arial"/>
              </a:rPr>
              <a:t>#WorldArchitectureDay #renovation #money #finance #remodel #remodeling #homeremodel #kitchenremodel #bathroomremodel #renovations #renovationproject #renovationlife</a:t>
            </a:r>
          </a:p>
        </p:txBody>
      </p:sp>
      <p:pic>
        <p:nvPicPr>
          <p:cNvPr id="9" name="Picture 9" descr="Diagram, engineering drawing&#10;&#10;Description automatically generated">
            <a:extLst>
              <a:ext uri="{FF2B5EF4-FFF2-40B4-BE49-F238E27FC236}">
                <a16:creationId xmlns:a16="http://schemas.microsoft.com/office/drawing/2014/main" id="{976BBCD8-05D5-87BD-5ECD-B8471537E946}"/>
              </a:ext>
            </a:extLst>
          </p:cNvPr>
          <p:cNvPicPr>
            <a:picLocks noChangeAspect="1"/>
          </p:cNvPicPr>
          <p:nvPr/>
        </p:nvPicPr>
        <p:blipFill>
          <a:blip r:embed="rId6"/>
          <a:stretch>
            <a:fillRect/>
          </a:stretch>
        </p:blipFill>
        <p:spPr>
          <a:xfrm>
            <a:off x="483733" y="1115578"/>
            <a:ext cx="5102257" cy="2869292"/>
          </a:xfrm>
          <a:prstGeom prst="rect">
            <a:avLst/>
          </a:prstGeom>
        </p:spPr>
      </p:pic>
    </p:spTree>
    <p:extLst>
      <p:ext uri="{BB962C8B-B14F-4D97-AF65-F5344CB8AC3E}">
        <p14:creationId xmlns:p14="http://schemas.microsoft.com/office/powerpoint/2010/main" val="4237698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81940" y="248790"/>
            <a:ext cx="10515600" cy="751156"/>
          </a:xfrm>
        </p:spPr>
        <p:txBody>
          <a:bodyPr>
            <a:normAutofit/>
          </a:bodyPr>
          <a:lstStyle/>
          <a:p>
            <a:r>
              <a:rPr lang="en-US" sz="4000" b="1">
                <a:solidFill>
                  <a:srgbClr val="204490"/>
                </a:solidFill>
                <a:latin typeface="Arial"/>
                <a:cs typeface="Arial"/>
              </a:rPr>
              <a:t>Renovate home</a:t>
            </a:r>
            <a:endParaRPr lang="en-US">
              <a:solidFill>
                <a:srgbClr val="204490"/>
              </a:solidFill>
              <a:cs typeface="Calibri Light"/>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3"/>
          <a:stretch>
            <a:fillRect/>
          </a:stretch>
        </p:blipFill>
        <p:spPr>
          <a:xfrm>
            <a:off x="10373954" y="6470393"/>
            <a:ext cx="1581150" cy="200025"/>
          </a:xfrm>
          <a:prstGeom prst="rect">
            <a:avLst/>
          </a:prstGeom>
        </p:spPr>
      </p:pic>
      <p:sp>
        <p:nvSpPr>
          <p:cNvPr id="10" name="TextBox 9">
            <a:extLst>
              <a:ext uri="{FF2B5EF4-FFF2-40B4-BE49-F238E27FC236}">
                <a16:creationId xmlns:a16="http://schemas.microsoft.com/office/drawing/2014/main" id="{405E08FD-AD40-8A82-19EE-58035914B8D7}"/>
              </a:ext>
            </a:extLst>
          </p:cNvPr>
          <p:cNvSpPr txBox="1"/>
          <p:nvPr/>
        </p:nvSpPr>
        <p:spPr>
          <a:xfrm>
            <a:off x="295665" y="3982223"/>
            <a:ext cx="586626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Calibri"/>
                <a:cs typeface="Arial" panose="020B0604020202020204" pitchFamily="34" charset="0"/>
              </a:rPr>
              <a:t>A Home Equity Line of Credit (HELOC) is a loan that establishes a line of credit based on the equity in your home. There are many reasons people apply for a HELOC, here are a few you can consider:</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1. Home improvements – the money could be used to finance repairs or renovations</a:t>
            </a:r>
          </a:p>
          <a:p>
            <a:r>
              <a:rPr lang="en-US" sz="1200" dirty="0">
                <a:latin typeface="Arial" panose="020B0604020202020204" pitchFamily="34" charset="0"/>
                <a:cs typeface="Arial" panose="020B0604020202020204" pitchFamily="34" charset="0"/>
              </a:rPr>
              <a:t>2. Debt consolidation – pay off high interest credit cards by taking advantage of the lower rates offered by a HELOC</a:t>
            </a:r>
          </a:p>
          <a:p>
            <a:r>
              <a:rPr lang="en-US" sz="1200" dirty="0">
                <a:latin typeface="Arial" panose="020B0604020202020204" pitchFamily="34" charset="0"/>
                <a:cs typeface="Arial" panose="020B0604020202020204" pitchFamily="34" charset="0"/>
              </a:rPr>
              <a:t>3. College expenses – help pay for college using your home equity</a:t>
            </a:r>
          </a:p>
          <a:p>
            <a:r>
              <a:rPr lang="en-US" sz="1200" dirty="0">
                <a:latin typeface="Arial" panose="020B0604020202020204" pitchFamily="34" charset="0"/>
                <a:cs typeface="Arial" panose="020B0604020202020204" pitchFamily="34" charset="0"/>
              </a:rPr>
              <a:t>4. Emergency funds – As a line of credit, HELOC can be useful in emergencies</a:t>
            </a:r>
          </a:p>
          <a:p>
            <a:endParaRPr lang="en-US" sz="1200" dirty="0">
              <a:latin typeface="Arial" panose="020B0604020202020204" pitchFamily="34" charset="0"/>
              <a:ea typeface="Calibri"/>
              <a:cs typeface="Arial" panose="020B0604020202020204" pitchFamily="34" charset="0"/>
            </a:endParaRPr>
          </a:p>
          <a:p>
            <a:r>
              <a:rPr lang="en-US" sz="1200" dirty="0">
                <a:latin typeface="Arial" panose="020B0604020202020204" pitchFamily="34" charset="0"/>
                <a:ea typeface="Calibri"/>
                <a:cs typeface="Arial" panose="020B0604020202020204" pitchFamily="34" charset="0"/>
                <a:hlinkClick r:id="rId4"/>
              </a:rPr>
              <a:t>https://finlocker.com/heloc-when-to-use-home-equity-line-of-credit/</a:t>
            </a:r>
            <a:endParaRPr lang="en-US" sz="1200" dirty="0">
              <a:latin typeface="Arial" panose="020B0604020202020204" pitchFamily="34" charset="0"/>
              <a:ea typeface="Calibri"/>
              <a:cs typeface="Arial" panose="020B0604020202020204" pitchFamily="34" charset="0"/>
            </a:endParaRPr>
          </a:p>
          <a:p>
            <a:endParaRPr lang="en-US" sz="1200" dirty="0">
              <a:latin typeface="Arial" panose="020B0604020202020204" pitchFamily="34" charset="0"/>
              <a:ea typeface="Calibri"/>
              <a:cs typeface="Arial" panose="020B0604020202020204" pitchFamily="34" charset="0"/>
            </a:endParaRPr>
          </a:p>
          <a:p>
            <a:r>
              <a:rPr lang="en-US" sz="1200" dirty="0">
                <a:latin typeface="Arial" panose="020B0604020202020204" pitchFamily="34" charset="0"/>
                <a:ea typeface="Calibri"/>
                <a:cs typeface="Arial" panose="020B0604020202020204" pitchFamily="34" charset="0"/>
              </a:rPr>
              <a:t>#HomeImprovement #HELOC #loan #renovation #homeimprovement #home #money #finance #saving #renovationlife #college #debt #moneymanagement</a:t>
            </a:r>
          </a:p>
        </p:txBody>
      </p:sp>
      <p:pic>
        <p:nvPicPr>
          <p:cNvPr id="11" name="Picture 11">
            <a:extLst>
              <a:ext uri="{FF2B5EF4-FFF2-40B4-BE49-F238E27FC236}">
                <a16:creationId xmlns:a16="http://schemas.microsoft.com/office/drawing/2014/main" id="{0DC98B22-51C6-B8ED-9F91-DAD914BE13A2}"/>
              </a:ext>
            </a:extLst>
          </p:cNvPr>
          <p:cNvPicPr>
            <a:picLocks noChangeAspect="1"/>
          </p:cNvPicPr>
          <p:nvPr/>
        </p:nvPicPr>
        <p:blipFill>
          <a:blip r:embed="rId5"/>
          <a:stretch>
            <a:fillRect/>
          </a:stretch>
        </p:blipFill>
        <p:spPr>
          <a:xfrm>
            <a:off x="483956" y="1064338"/>
            <a:ext cx="4255651" cy="2806791"/>
          </a:xfrm>
          <a:prstGeom prst="rect">
            <a:avLst/>
          </a:prstGeom>
        </p:spPr>
      </p:pic>
      <p:pic>
        <p:nvPicPr>
          <p:cNvPr id="14" name="Picture 14" descr="A picture containing text, table, person&#10;&#10;Description automatically generated">
            <a:extLst>
              <a:ext uri="{FF2B5EF4-FFF2-40B4-BE49-F238E27FC236}">
                <a16:creationId xmlns:a16="http://schemas.microsoft.com/office/drawing/2014/main" id="{B7733D7D-C245-810A-413D-FBA5731AA0E4}"/>
              </a:ext>
            </a:extLst>
          </p:cNvPr>
          <p:cNvPicPr>
            <a:picLocks noChangeAspect="1"/>
          </p:cNvPicPr>
          <p:nvPr/>
        </p:nvPicPr>
        <p:blipFill>
          <a:blip r:embed="rId6"/>
          <a:stretch>
            <a:fillRect/>
          </a:stretch>
        </p:blipFill>
        <p:spPr>
          <a:xfrm>
            <a:off x="6685578" y="248790"/>
            <a:ext cx="4116837" cy="2751762"/>
          </a:xfrm>
          <a:prstGeom prst="rect">
            <a:avLst/>
          </a:prstGeom>
        </p:spPr>
      </p:pic>
      <p:sp>
        <p:nvSpPr>
          <p:cNvPr id="16" name="TextBox 15">
            <a:extLst>
              <a:ext uri="{FF2B5EF4-FFF2-40B4-BE49-F238E27FC236}">
                <a16:creationId xmlns:a16="http://schemas.microsoft.com/office/drawing/2014/main" id="{5D937A80-9676-92F6-8F13-047FC0644231}"/>
              </a:ext>
            </a:extLst>
          </p:cNvPr>
          <p:cNvSpPr txBox="1"/>
          <p:nvPr/>
        </p:nvSpPr>
        <p:spPr>
          <a:xfrm>
            <a:off x="6511628" y="3069432"/>
            <a:ext cx="5443476"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Calibri"/>
                <a:cs typeface="Arial" panose="020B0604020202020204" pitchFamily="34" charset="0"/>
              </a:rPr>
              <a:t>A cash-out refinance is a great way to use home equity to pay for expenses rather than deplete your savings. There are many reasons to refinance, but here are a couple to keep in mind:</a:t>
            </a:r>
          </a:p>
          <a:p>
            <a:r>
              <a:rPr lang="en-US" sz="1200" dirty="0">
                <a:latin typeface="Arial" panose="020B0604020202020204" pitchFamily="34" charset="0"/>
                <a:ea typeface="Calibri"/>
                <a:cs typeface="Arial" panose="020B0604020202020204" pitchFamily="34" charset="0"/>
              </a:rPr>
              <a:t>1. Get a lower interest rate</a:t>
            </a:r>
          </a:p>
          <a:p>
            <a:r>
              <a:rPr lang="en-US" sz="1200" dirty="0">
                <a:latin typeface="Arial" panose="020B0604020202020204" pitchFamily="34" charset="0"/>
                <a:ea typeface="+mn-lt"/>
                <a:cs typeface="Arial" panose="020B0604020202020204" pitchFamily="34" charset="0"/>
              </a:rPr>
              <a:t>2. Change the length of your current mortgage loan – reduce to 15 years to pay off earlier</a:t>
            </a:r>
          </a:p>
          <a:p>
            <a:r>
              <a:rPr lang="en-US" sz="1200" dirty="0">
                <a:latin typeface="Arial" panose="020B0604020202020204" pitchFamily="34" charset="0"/>
                <a:ea typeface="+mn-lt"/>
                <a:cs typeface="Arial" panose="020B0604020202020204" pitchFamily="34" charset="0"/>
              </a:rPr>
              <a:t>3. Change the loan from adjustable to fixed rate or the type of loan from FHA to conventional</a:t>
            </a:r>
          </a:p>
          <a:p>
            <a:r>
              <a:rPr lang="en-US" sz="1200" dirty="0">
                <a:latin typeface="Arial" panose="020B0604020202020204" pitchFamily="34" charset="0"/>
                <a:ea typeface="+mn-lt"/>
                <a:cs typeface="Arial" panose="020B0604020202020204" pitchFamily="34" charset="0"/>
              </a:rPr>
              <a:t>4. Take out some cash to finance a renovation</a:t>
            </a:r>
          </a:p>
          <a:p>
            <a:r>
              <a:rPr lang="en-US" sz="1200" dirty="0">
                <a:latin typeface="Arial" panose="020B0604020202020204" pitchFamily="34" charset="0"/>
                <a:ea typeface="+mn-lt"/>
                <a:cs typeface="Arial" panose="020B0604020202020204" pitchFamily="34" charset="0"/>
              </a:rPr>
              <a:t>5. Remove someone from the title of the loan</a:t>
            </a:r>
          </a:p>
          <a:p>
            <a:r>
              <a:rPr lang="en-US" sz="1200" dirty="0">
                <a:latin typeface="Arial" panose="020B0604020202020204" pitchFamily="34" charset="0"/>
                <a:ea typeface="+mn-lt"/>
                <a:cs typeface="Arial" panose="020B0604020202020204" pitchFamily="34" charset="0"/>
              </a:rPr>
              <a:t>6. Apply a lump sum and lower the loan balance</a:t>
            </a:r>
          </a:p>
          <a:p>
            <a:r>
              <a:rPr lang="en-US" sz="1200" dirty="0">
                <a:latin typeface="Arial" panose="020B0604020202020204" pitchFamily="34" charset="0"/>
                <a:ea typeface="+mn-lt"/>
                <a:cs typeface="Arial" panose="020B0604020202020204" pitchFamily="34" charset="0"/>
              </a:rPr>
              <a:t>7. Consolidate your first and second mortgages together</a:t>
            </a:r>
          </a:p>
          <a:p>
            <a:r>
              <a:rPr lang="en-US" sz="1200" dirty="0">
                <a:latin typeface="Arial" panose="020B0604020202020204" pitchFamily="34" charset="0"/>
                <a:ea typeface="+mn-lt"/>
                <a:cs typeface="Arial" panose="020B0604020202020204" pitchFamily="34" charset="0"/>
              </a:rPr>
              <a:t>8. Consolidate debts such as credit cards</a:t>
            </a:r>
          </a:p>
          <a:p>
            <a:endParaRPr lang="en-US" sz="1200" dirty="0">
              <a:latin typeface="Arial" panose="020B0604020202020204" pitchFamily="34" charset="0"/>
              <a:ea typeface="+mn-lt"/>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Read more about refinancing options in our article </a:t>
            </a:r>
            <a:r>
              <a:rPr lang="en-US" sz="1200" dirty="0">
                <a:latin typeface="Arial" panose="020B0604020202020204" pitchFamily="34" charset="0"/>
                <a:ea typeface="+mn-lt"/>
                <a:cs typeface="Arial" panose="020B0604020202020204" pitchFamily="34" charset="0"/>
                <a:hlinkClick r:id="rId7"/>
              </a:rPr>
              <a:t>https://finlocker.com/reasons-to-refinance-your-mortgage/</a:t>
            </a:r>
          </a:p>
          <a:p>
            <a:endParaRPr lang="en-US" sz="1200" dirty="0">
              <a:latin typeface="Arial" panose="020B0604020202020204" pitchFamily="34" charset="0"/>
              <a:ea typeface="Calibri"/>
              <a:cs typeface="Arial" panose="020B0604020202020204" pitchFamily="34" charset="0"/>
            </a:endParaRPr>
          </a:p>
          <a:p>
            <a:r>
              <a:rPr lang="en-US" sz="1200" dirty="0">
                <a:latin typeface="Arial" panose="020B0604020202020204" pitchFamily="34" charset="0"/>
                <a:ea typeface="Calibri"/>
                <a:cs typeface="Arial" panose="020B0604020202020204" pitchFamily="34" charset="0"/>
              </a:rPr>
              <a:t>#Refinance #HomeImprovement #refinance #finance #money #loan #saving #homeequity #homeimprovement #debt #mortgage #mortgageloan</a:t>
            </a:r>
          </a:p>
        </p:txBody>
      </p:sp>
    </p:spTree>
    <p:extLst>
      <p:ext uri="{BB962C8B-B14F-4D97-AF65-F5344CB8AC3E}">
        <p14:creationId xmlns:p14="http://schemas.microsoft.com/office/powerpoint/2010/main" val="4260809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81940" y="365126"/>
            <a:ext cx="10515600" cy="751156"/>
          </a:xfrm>
        </p:spPr>
        <p:txBody>
          <a:bodyPr>
            <a:normAutofit/>
          </a:bodyPr>
          <a:lstStyle/>
          <a:p>
            <a:r>
              <a:rPr lang="en-US" sz="4000" b="1">
                <a:solidFill>
                  <a:srgbClr val="204490"/>
                </a:solidFill>
                <a:latin typeface="Arial"/>
                <a:cs typeface="Arial"/>
              </a:rPr>
              <a:t>Digital Preparedness</a:t>
            </a:r>
            <a:endParaRPr lang="en-US" sz="40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2"/>
          <a:stretch>
            <a:fillRect/>
          </a:stretch>
        </p:blipFill>
        <p:spPr>
          <a:xfrm>
            <a:off x="10373954" y="6470393"/>
            <a:ext cx="1581150" cy="200025"/>
          </a:xfrm>
          <a:prstGeom prst="rect">
            <a:avLst/>
          </a:prstGeom>
        </p:spPr>
      </p:pic>
      <p:sp>
        <p:nvSpPr>
          <p:cNvPr id="7" name="Content Placeholder 2">
            <a:extLst>
              <a:ext uri="{FF2B5EF4-FFF2-40B4-BE49-F238E27FC236}">
                <a16:creationId xmlns:a16="http://schemas.microsoft.com/office/drawing/2014/main" id="{598C37D0-02FB-4F27-8977-122C177AC4D2}"/>
              </a:ext>
            </a:extLst>
          </p:cNvPr>
          <p:cNvSpPr>
            <a:spLocks noGrp="1"/>
          </p:cNvSpPr>
          <p:nvPr>
            <p:ph idx="1"/>
          </p:nvPr>
        </p:nvSpPr>
        <p:spPr>
          <a:xfrm>
            <a:off x="480120" y="4738276"/>
            <a:ext cx="4658773" cy="1829565"/>
          </a:xfrm>
        </p:spPr>
        <p:txBody>
          <a:bodyPr vert="horz" lIns="91440" tIns="45720" rIns="91440" bIns="45720" rtlCol="0" anchor="t">
            <a:noAutofit/>
          </a:bodyPr>
          <a:lstStyle/>
          <a:p>
            <a:pPr marL="0" indent="0" fontAlgn="base">
              <a:lnSpc>
                <a:spcPct val="114000"/>
              </a:lnSpc>
              <a:buNone/>
            </a:pPr>
            <a:r>
              <a:rPr lang="en-US" sz="1100" b="0" i="0" dirty="0">
                <a:effectLst/>
                <a:latin typeface="Arial"/>
                <a:cs typeface="Arial"/>
              </a:rPr>
              <a:t>Whether you’re shopping, paying bills or managing your money, we all enjoy the convenience of conducting financial transactions online. Learn the common types of cybercrime and how to avoid becoming a victim. </a:t>
            </a:r>
          </a:p>
          <a:p>
            <a:pPr marL="0" indent="0" fontAlgn="base">
              <a:lnSpc>
                <a:spcPct val="114000"/>
              </a:lnSpc>
              <a:buNone/>
            </a:pPr>
            <a:r>
              <a:rPr lang="en-US" sz="1100" b="0" i="0" u="none" strike="noStrike" dirty="0">
                <a:solidFill>
                  <a:srgbClr val="007CBA"/>
                </a:solidFill>
                <a:effectLst/>
                <a:latin typeface="Arial"/>
                <a:cs typeface="Arial"/>
                <a:hlinkClick r:id="rId3"/>
              </a:rPr>
              <a:t>https://finlocker.com/keeping-your-personal-information-secure-during-financial-transactions/</a:t>
            </a:r>
            <a:endParaRPr lang="en-US" sz="1100" b="0" i="0" u="none" strike="noStrike" dirty="0">
              <a:solidFill>
                <a:srgbClr val="007CBA"/>
              </a:solidFill>
              <a:effectLst/>
              <a:latin typeface="Arial"/>
              <a:cs typeface="Arial"/>
            </a:endParaRPr>
          </a:p>
          <a:p>
            <a:pPr marL="0" indent="0" fontAlgn="base">
              <a:lnSpc>
                <a:spcPct val="114000"/>
              </a:lnSpc>
              <a:buNone/>
            </a:pPr>
            <a:r>
              <a:rPr lang="en-US" sz="1100" b="0" i="0" u="none" strike="noStrike" dirty="0">
                <a:effectLst/>
                <a:latin typeface="Arial"/>
                <a:cs typeface="Arial"/>
              </a:rPr>
              <a:t>#NationalCyberSecurityAwarenessMonth</a:t>
            </a:r>
            <a:r>
              <a:rPr lang="en-US" sz="1100" dirty="0">
                <a:latin typeface="Arial"/>
                <a:cs typeface="Arial"/>
              </a:rPr>
              <a:t> #cybersecurity #security #securitysystem #cybersecurity #cybersecurityawareness</a:t>
            </a:r>
            <a:endParaRPr lang="en-US" sz="1100" dirty="0">
              <a:latin typeface="Arial" panose="020B0604020202020204" pitchFamily="34" charset="0"/>
              <a:ea typeface="+mn-lt"/>
              <a:cs typeface="Arial" panose="020B0604020202020204" pitchFamily="34" charset="0"/>
            </a:endParaRPr>
          </a:p>
        </p:txBody>
      </p:sp>
      <p:pic>
        <p:nvPicPr>
          <p:cNvPr id="4" name="Picture 3">
            <a:extLst>
              <a:ext uri="{FF2B5EF4-FFF2-40B4-BE49-F238E27FC236}">
                <a16:creationId xmlns:a16="http://schemas.microsoft.com/office/drawing/2014/main" id="{2BF2521D-A559-5EE8-0248-30921A2675DD}"/>
              </a:ext>
            </a:extLst>
          </p:cNvPr>
          <p:cNvPicPr>
            <a:picLocks noChangeAspect="1"/>
          </p:cNvPicPr>
          <p:nvPr/>
        </p:nvPicPr>
        <p:blipFill>
          <a:blip r:embed="rId4"/>
          <a:stretch>
            <a:fillRect/>
          </a:stretch>
        </p:blipFill>
        <p:spPr>
          <a:xfrm>
            <a:off x="755358" y="1251662"/>
            <a:ext cx="3864752" cy="3296115"/>
          </a:xfrm>
          <a:prstGeom prst="rect">
            <a:avLst/>
          </a:prstGeom>
        </p:spPr>
      </p:pic>
      <p:pic>
        <p:nvPicPr>
          <p:cNvPr id="5" name="Picture 9" descr="A picture containing graphical user interface&#10;&#10;Description automatically generated">
            <a:extLst>
              <a:ext uri="{FF2B5EF4-FFF2-40B4-BE49-F238E27FC236}">
                <a16:creationId xmlns:a16="http://schemas.microsoft.com/office/drawing/2014/main" id="{E52B34CB-F033-1FFD-4911-E5E3C2B99CDF}"/>
              </a:ext>
            </a:extLst>
          </p:cNvPr>
          <p:cNvPicPr>
            <a:picLocks noChangeAspect="1"/>
          </p:cNvPicPr>
          <p:nvPr/>
        </p:nvPicPr>
        <p:blipFill>
          <a:blip r:embed="rId5"/>
          <a:stretch>
            <a:fillRect/>
          </a:stretch>
        </p:blipFill>
        <p:spPr>
          <a:xfrm>
            <a:off x="6531708" y="3449111"/>
            <a:ext cx="4824046" cy="2714703"/>
          </a:xfrm>
          <a:prstGeom prst="rect">
            <a:avLst/>
          </a:prstGeom>
        </p:spPr>
      </p:pic>
      <p:sp>
        <p:nvSpPr>
          <p:cNvPr id="10" name="TextBox 9">
            <a:extLst>
              <a:ext uri="{FF2B5EF4-FFF2-40B4-BE49-F238E27FC236}">
                <a16:creationId xmlns:a16="http://schemas.microsoft.com/office/drawing/2014/main" id="{8B7B1100-2B4B-D0A5-E36E-E83B4CD057C0}"/>
              </a:ext>
            </a:extLst>
          </p:cNvPr>
          <p:cNvSpPr txBox="1"/>
          <p:nvPr/>
        </p:nvSpPr>
        <p:spPr>
          <a:xfrm>
            <a:off x="6626958" y="1587196"/>
            <a:ext cx="46335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cs typeface="Calibri"/>
              </a:rPr>
              <a:t>Homebuyers are required to disclosure of a lot of personal information during the mortgage process. Transferring personal and financial documents from your [app] account to your lender helps to minimize your financial risk. Learn more about how [app] keeps your financial accounts and documents safe.</a:t>
            </a:r>
          </a:p>
          <a:p>
            <a:endParaRPr lang="en-US" sz="1200" dirty="0">
              <a:latin typeface="Arial"/>
              <a:cs typeface="Calibri"/>
            </a:endParaRPr>
          </a:p>
          <a:p>
            <a:r>
              <a:rPr lang="en-US" sz="1200" dirty="0">
                <a:latin typeface="Arial"/>
                <a:cs typeface="Calibri"/>
              </a:rPr>
              <a:t>#NationalCyberSecurityMonth #TerminologyTuesday #HomebuyingTips #security #finance #money #protected #secure #cybersecurity #cybersecurityawareness</a:t>
            </a:r>
          </a:p>
        </p:txBody>
      </p:sp>
    </p:spTree>
    <p:extLst>
      <p:ext uri="{BB962C8B-B14F-4D97-AF65-F5344CB8AC3E}">
        <p14:creationId xmlns:p14="http://schemas.microsoft.com/office/powerpoint/2010/main" val="3574461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2BEA-951C-412A-BEA8-2CE50D8F4D4B}"/>
              </a:ext>
            </a:extLst>
          </p:cNvPr>
          <p:cNvSpPr>
            <a:spLocks noGrp="1"/>
          </p:cNvSpPr>
          <p:nvPr>
            <p:ph type="title"/>
          </p:nvPr>
        </p:nvSpPr>
        <p:spPr>
          <a:xfrm>
            <a:off x="288974" y="180817"/>
            <a:ext cx="11614051" cy="778044"/>
          </a:xfrm>
        </p:spPr>
        <p:txBody>
          <a:bodyPr>
            <a:normAutofit/>
          </a:bodyPr>
          <a:lstStyle/>
          <a:p>
            <a:r>
              <a:rPr lang="en-US" sz="3200">
                <a:solidFill>
                  <a:srgbClr val="204490"/>
                </a:solidFill>
                <a:latin typeface="Arial"/>
                <a:ea typeface="Calibri" panose="020F0502020204030204" pitchFamily="34" charset="0"/>
                <a:cs typeface="Arial"/>
              </a:rPr>
              <a:t>Market Overview</a:t>
            </a:r>
            <a:endParaRPr lang="en-US" sz="3200">
              <a:solidFill>
                <a:srgbClr val="204490"/>
              </a:solidFill>
              <a:latin typeface="Arial"/>
              <a:cs typeface="Arial"/>
            </a:endParaRPr>
          </a:p>
        </p:txBody>
      </p:sp>
      <p:sp>
        <p:nvSpPr>
          <p:cNvPr id="3" name="Content Placeholder 2">
            <a:extLst>
              <a:ext uri="{FF2B5EF4-FFF2-40B4-BE49-F238E27FC236}">
                <a16:creationId xmlns:a16="http://schemas.microsoft.com/office/drawing/2014/main" id="{ABE414BA-42E7-42A4-8731-529356137CA4}"/>
              </a:ext>
            </a:extLst>
          </p:cNvPr>
          <p:cNvSpPr>
            <a:spLocks noGrp="1"/>
          </p:cNvSpPr>
          <p:nvPr>
            <p:ph idx="1"/>
          </p:nvPr>
        </p:nvSpPr>
        <p:spPr>
          <a:xfrm>
            <a:off x="332086" y="1129538"/>
            <a:ext cx="9981238" cy="444695"/>
          </a:xfrm>
        </p:spPr>
        <p:txBody>
          <a:bodyPr vert="horz" lIns="91440" tIns="45720" rIns="91440" bIns="45720" rtlCol="0" anchor="t">
            <a:noAutofit/>
          </a:bodyPr>
          <a:lstStyle/>
          <a:p>
            <a:pPr marL="0" indent="0">
              <a:lnSpc>
                <a:spcPct val="100000"/>
              </a:lnSpc>
              <a:spcBef>
                <a:spcPts val="0"/>
              </a:spcBef>
              <a:buNone/>
            </a:pPr>
            <a:r>
              <a:rPr lang="en-US" sz="2400" b="1">
                <a:latin typeface="Arial"/>
                <a:cs typeface="Arial"/>
              </a:rPr>
              <a:t>51% of homebuyers in 2021 were repeat homebuyers</a:t>
            </a:r>
            <a:endParaRPr lang="en-US" sz="2400" b="1"/>
          </a:p>
        </p:txBody>
      </p:sp>
      <p:pic>
        <p:nvPicPr>
          <p:cNvPr id="7" name="Picture 2">
            <a:extLst>
              <a:ext uri="{FF2B5EF4-FFF2-40B4-BE49-F238E27FC236}">
                <a16:creationId xmlns:a16="http://schemas.microsoft.com/office/drawing/2014/main" id="{8ADA4B2C-3B82-2E45-89DE-1E88C0F270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24389" y="6554149"/>
            <a:ext cx="1585913" cy="200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A picture containing table&#10;&#10;Description automatically generated">
            <a:extLst>
              <a:ext uri="{FF2B5EF4-FFF2-40B4-BE49-F238E27FC236}">
                <a16:creationId xmlns:a16="http://schemas.microsoft.com/office/drawing/2014/main" id="{3D5A09AA-54DE-6762-D33A-83779F460AFF}"/>
              </a:ext>
            </a:extLst>
          </p:cNvPr>
          <p:cNvPicPr>
            <a:picLocks noChangeAspect="1"/>
          </p:cNvPicPr>
          <p:nvPr/>
        </p:nvPicPr>
        <p:blipFill>
          <a:blip r:embed="rId4"/>
          <a:stretch>
            <a:fillRect/>
          </a:stretch>
        </p:blipFill>
        <p:spPr>
          <a:xfrm>
            <a:off x="435163" y="1825968"/>
            <a:ext cx="5474573" cy="3105207"/>
          </a:xfrm>
          <a:prstGeom prst="rect">
            <a:avLst/>
          </a:prstGeom>
        </p:spPr>
      </p:pic>
      <p:pic>
        <p:nvPicPr>
          <p:cNvPr id="6" name="Picture 7" descr="Table&#10;&#10;Description automatically generated">
            <a:extLst>
              <a:ext uri="{FF2B5EF4-FFF2-40B4-BE49-F238E27FC236}">
                <a16:creationId xmlns:a16="http://schemas.microsoft.com/office/drawing/2014/main" id="{3B9380E2-89FD-C531-4401-DF3F1960BD78}"/>
              </a:ext>
            </a:extLst>
          </p:cNvPr>
          <p:cNvPicPr>
            <a:picLocks noChangeAspect="1"/>
          </p:cNvPicPr>
          <p:nvPr/>
        </p:nvPicPr>
        <p:blipFill>
          <a:blip r:embed="rId5"/>
          <a:stretch>
            <a:fillRect/>
          </a:stretch>
        </p:blipFill>
        <p:spPr>
          <a:xfrm>
            <a:off x="5978812" y="3223465"/>
            <a:ext cx="6010401" cy="3152321"/>
          </a:xfrm>
          <a:prstGeom prst="rect">
            <a:avLst/>
          </a:prstGeom>
        </p:spPr>
      </p:pic>
      <p:sp>
        <p:nvSpPr>
          <p:cNvPr id="4" name="TextBox 3">
            <a:extLst>
              <a:ext uri="{FF2B5EF4-FFF2-40B4-BE49-F238E27FC236}">
                <a16:creationId xmlns:a16="http://schemas.microsoft.com/office/drawing/2014/main" id="{C64E7532-5003-75D7-F03E-A0B9F9FD6A3D}"/>
              </a:ext>
            </a:extLst>
          </p:cNvPr>
          <p:cNvSpPr txBox="1"/>
          <p:nvPr/>
        </p:nvSpPr>
        <p:spPr>
          <a:xfrm>
            <a:off x="331243" y="5237941"/>
            <a:ext cx="57421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The second highest reason for purchasing a home is to get a larger one. Current homeowners can find value in your tools towards looking for a better home.</a:t>
            </a:r>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A2EFA037-A3C6-41DB-77CB-7B5FA54BEB56}"/>
                  </a:ext>
                </a:extLst>
              </p14:cNvPr>
              <p14:cNvContentPartPr/>
              <p14:nvPr/>
            </p14:nvContentPartPr>
            <p14:xfrm>
              <a:off x="6343692" y="4145811"/>
              <a:ext cx="1101240" cy="34200"/>
            </p14:xfrm>
          </p:contentPart>
        </mc:Choice>
        <mc:Fallback xmlns="">
          <p:pic>
            <p:nvPicPr>
              <p:cNvPr id="8" name="Ink 7">
                <a:extLst>
                  <a:ext uri="{FF2B5EF4-FFF2-40B4-BE49-F238E27FC236}">
                    <a16:creationId xmlns:a16="http://schemas.microsoft.com/office/drawing/2014/main" id="{A2EFA037-A3C6-41DB-77CB-7B5FA54BEB56}"/>
                  </a:ext>
                </a:extLst>
              </p:cNvPr>
              <p:cNvPicPr/>
              <p:nvPr/>
            </p:nvPicPr>
            <p:blipFill>
              <a:blip r:embed="rId7"/>
              <a:stretch>
                <a:fillRect/>
              </a:stretch>
            </p:blipFill>
            <p:spPr>
              <a:xfrm>
                <a:off x="6289692" y="4038171"/>
                <a:ext cx="120888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5ECF4285-A372-462E-DB94-DC1031E5B6A5}"/>
                  </a:ext>
                </a:extLst>
              </p14:cNvPr>
              <p14:cNvContentPartPr/>
              <p14:nvPr/>
            </p14:nvContentPartPr>
            <p14:xfrm>
              <a:off x="6354492" y="4252371"/>
              <a:ext cx="1630440" cy="13320"/>
            </p14:xfrm>
          </p:contentPart>
        </mc:Choice>
        <mc:Fallback xmlns="">
          <p:pic>
            <p:nvPicPr>
              <p:cNvPr id="9" name="Ink 8">
                <a:extLst>
                  <a:ext uri="{FF2B5EF4-FFF2-40B4-BE49-F238E27FC236}">
                    <a16:creationId xmlns:a16="http://schemas.microsoft.com/office/drawing/2014/main" id="{5ECF4285-A372-462E-DB94-DC1031E5B6A5}"/>
                  </a:ext>
                </a:extLst>
              </p:cNvPr>
              <p:cNvPicPr/>
              <p:nvPr/>
            </p:nvPicPr>
            <p:blipFill>
              <a:blip r:embed="rId9"/>
              <a:stretch>
                <a:fillRect/>
              </a:stretch>
            </p:blipFill>
            <p:spPr>
              <a:xfrm>
                <a:off x="6300852" y="4144731"/>
                <a:ext cx="17380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47F4630B-A872-C404-C26D-0FAB8516782B}"/>
                  </a:ext>
                </a:extLst>
              </p14:cNvPr>
              <p14:cNvContentPartPr/>
              <p14:nvPr/>
            </p14:nvContentPartPr>
            <p14:xfrm>
              <a:off x="6337932" y="4412211"/>
              <a:ext cx="834120" cy="18360"/>
            </p14:xfrm>
          </p:contentPart>
        </mc:Choice>
        <mc:Fallback xmlns="">
          <p:pic>
            <p:nvPicPr>
              <p:cNvPr id="10" name="Ink 9">
                <a:extLst>
                  <a:ext uri="{FF2B5EF4-FFF2-40B4-BE49-F238E27FC236}">
                    <a16:creationId xmlns:a16="http://schemas.microsoft.com/office/drawing/2014/main" id="{47F4630B-A872-C404-C26D-0FAB8516782B}"/>
                  </a:ext>
                </a:extLst>
              </p:cNvPr>
              <p:cNvPicPr/>
              <p:nvPr/>
            </p:nvPicPr>
            <p:blipFill>
              <a:blip r:embed="rId11"/>
              <a:stretch>
                <a:fillRect/>
              </a:stretch>
            </p:blipFill>
            <p:spPr>
              <a:xfrm>
                <a:off x="6283932" y="4304211"/>
                <a:ext cx="94176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BDEEDB54-40D4-3455-73EA-763EE01A44B6}"/>
                  </a:ext>
                </a:extLst>
              </p14:cNvPr>
              <p14:cNvContentPartPr/>
              <p14:nvPr/>
            </p14:nvContentPartPr>
            <p14:xfrm>
              <a:off x="6326412" y="4537491"/>
              <a:ext cx="1548720" cy="21960"/>
            </p14:xfrm>
          </p:contentPart>
        </mc:Choice>
        <mc:Fallback xmlns="">
          <p:pic>
            <p:nvPicPr>
              <p:cNvPr id="11" name="Ink 10">
                <a:extLst>
                  <a:ext uri="{FF2B5EF4-FFF2-40B4-BE49-F238E27FC236}">
                    <a16:creationId xmlns:a16="http://schemas.microsoft.com/office/drawing/2014/main" id="{BDEEDB54-40D4-3455-73EA-763EE01A44B6}"/>
                  </a:ext>
                </a:extLst>
              </p:cNvPr>
              <p:cNvPicPr/>
              <p:nvPr/>
            </p:nvPicPr>
            <p:blipFill>
              <a:blip r:embed="rId13"/>
              <a:stretch>
                <a:fillRect/>
              </a:stretch>
            </p:blipFill>
            <p:spPr>
              <a:xfrm>
                <a:off x="6272412" y="4429491"/>
                <a:ext cx="16563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AF23FB27-8F79-353D-401B-85777241951E}"/>
                  </a:ext>
                </a:extLst>
              </p14:cNvPr>
              <p14:cNvContentPartPr/>
              <p14:nvPr/>
            </p14:nvContentPartPr>
            <p14:xfrm>
              <a:off x="6303732" y="4673931"/>
              <a:ext cx="1393200" cy="17280"/>
            </p14:xfrm>
          </p:contentPart>
        </mc:Choice>
        <mc:Fallback xmlns="">
          <p:pic>
            <p:nvPicPr>
              <p:cNvPr id="12" name="Ink 11">
                <a:extLst>
                  <a:ext uri="{FF2B5EF4-FFF2-40B4-BE49-F238E27FC236}">
                    <a16:creationId xmlns:a16="http://schemas.microsoft.com/office/drawing/2014/main" id="{AF23FB27-8F79-353D-401B-85777241951E}"/>
                  </a:ext>
                </a:extLst>
              </p:cNvPr>
              <p:cNvPicPr/>
              <p:nvPr/>
            </p:nvPicPr>
            <p:blipFill>
              <a:blip r:embed="rId15"/>
              <a:stretch>
                <a:fillRect/>
              </a:stretch>
            </p:blipFill>
            <p:spPr>
              <a:xfrm>
                <a:off x="6249732" y="4565931"/>
                <a:ext cx="150084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565E1871-EB82-06C3-7AEC-E026A77E5956}"/>
                  </a:ext>
                </a:extLst>
              </p14:cNvPr>
              <p14:cNvContentPartPr/>
              <p14:nvPr/>
            </p14:nvContentPartPr>
            <p14:xfrm>
              <a:off x="6349452" y="4809291"/>
              <a:ext cx="936720" cy="29880"/>
            </p14:xfrm>
          </p:contentPart>
        </mc:Choice>
        <mc:Fallback xmlns="">
          <p:pic>
            <p:nvPicPr>
              <p:cNvPr id="13" name="Ink 12">
                <a:extLst>
                  <a:ext uri="{FF2B5EF4-FFF2-40B4-BE49-F238E27FC236}">
                    <a16:creationId xmlns:a16="http://schemas.microsoft.com/office/drawing/2014/main" id="{565E1871-EB82-06C3-7AEC-E026A77E5956}"/>
                  </a:ext>
                </a:extLst>
              </p:cNvPr>
              <p:cNvPicPr/>
              <p:nvPr/>
            </p:nvPicPr>
            <p:blipFill>
              <a:blip r:embed="rId17"/>
              <a:stretch>
                <a:fillRect/>
              </a:stretch>
            </p:blipFill>
            <p:spPr>
              <a:xfrm>
                <a:off x="6295452" y="4701651"/>
                <a:ext cx="104436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A11FFE40-2233-F19E-474D-D25DB25C6BCE}"/>
                  </a:ext>
                </a:extLst>
              </p14:cNvPr>
              <p14:cNvContentPartPr/>
              <p14:nvPr/>
            </p14:nvContentPartPr>
            <p14:xfrm>
              <a:off x="6326412" y="4871931"/>
              <a:ext cx="966600" cy="51840"/>
            </p14:xfrm>
          </p:contentPart>
        </mc:Choice>
        <mc:Fallback xmlns="">
          <p:pic>
            <p:nvPicPr>
              <p:cNvPr id="14" name="Ink 13">
                <a:extLst>
                  <a:ext uri="{FF2B5EF4-FFF2-40B4-BE49-F238E27FC236}">
                    <a16:creationId xmlns:a16="http://schemas.microsoft.com/office/drawing/2014/main" id="{A11FFE40-2233-F19E-474D-D25DB25C6BCE}"/>
                  </a:ext>
                </a:extLst>
              </p:cNvPr>
              <p:cNvPicPr/>
              <p:nvPr/>
            </p:nvPicPr>
            <p:blipFill>
              <a:blip r:embed="rId19"/>
              <a:stretch>
                <a:fillRect/>
              </a:stretch>
            </p:blipFill>
            <p:spPr>
              <a:xfrm>
                <a:off x="6272412" y="4764291"/>
                <a:ext cx="107424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47AE5CF3-8477-1932-C981-9D7F4831086D}"/>
                  </a:ext>
                </a:extLst>
              </p14:cNvPr>
              <p14:cNvContentPartPr/>
              <p14:nvPr/>
            </p14:nvContentPartPr>
            <p14:xfrm>
              <a:off x="6354492" y="5598691"/>
              <a:ext cx="1740960" cy="18720"/>
            </p14:xfrm>
          </p:contentPart>
        </mc:Choice>
        <mc:Fallback xmlns="">
          <p:pic>
            <p:nvPicPr>
              <p:cNvPr id="20" name="Ink 19">
                <a:extLst>
                  <a:ext uri="{FF2B5EF4-FFF2-40B4-BE49-F238E27FC236}">
                    <a16:creationId xmlns:a16="http://schemas.microsoft.com/office/drawing/2014/main" id="{47AE5CF3-8477-1932-C981-9D7F4831086D}"/>
                  </a:ext>
                </a:extLst>
              </p:cNvPr>
              <p:cNvPicPr/>
              <p:nvPr/>
            </p:nvPicPr>
            <p:blipFill>
              <a:blip r:embed="rId21"/>
              <a:stretch>
                <a:fillRect/>
              </a:stretch>
            </p:blipFill>
            <p:spPr>
              <a:xfrm>
                <a:off x="6300852" y="5491051"/>
                <a:ext cx="184860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E474C1A0-BA3B-3C29-75A8-61EBA70D2B5B}"/>
                  </a:ext>
                </a:extLst>
              </p14:cNvPr>
              <p14:cNvContentPartPr/>
              <p14:nvPr/>
            </p14:nvContentPartPr>
            <p14:xfrm>
              <a:off x="794652" y="3009571"/>
              <a:ext cx="1868400" cy="29160"/>
            </p14:xfrm>
          </p:contentPart>
        </mc:Choice>
        <mc:Fallback xmlns="">
          <p:pic>
            <p:nvPicPr>
              <p:cNvPr id="24" name="Ink 23">
                <a:extLst>
                  <a:ext uri="{FF2B5EF4-FFF2-40B4-BE49-F238E27FC236}">
                    <a16:creationId xmlns:a16="http://schemas.microsoft.com/office/drawing/2014/main" id="{E474C1A0-BA3B-3C29-75A8-61EBA70D2B5B}"/>
                  </a:ext>
                </a:extLst>
              </p:cNvPr>
              <p:cNvPicPr/>
              <p:nvPr/>
            </p:nvPicPr>
            <p:blipFill>
              <a:blip r:embed="rId23"/>
              <a:stretch>
                <a:fillRect/>
              </a:stretch>
            </p:blipFill>
            <p:spPr>
              <a:xfrm>
                <a:off x="740652" y="2901571"/>
                <a:ext cx="19760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B04EEC2F-ACC8-7361-1209-F3895084C54A}"/>
                  </a:ext>
                </a:extLst>
              </p14:cNvPr>
              <p14:cNvContentPartPr/>
              <p14:nvPr/>
            </p14:nvContentPartPr>
            <p14:xfrm>
              <a:off x="7456452" y="4116931"/>
              <a:ext cx="1034640" cy="40320"/>
            </p14:xfrm>
          </p:contentPart>
        </mc:Choice>
        <mc:Fallback xmlns="">
          <p:pic>
            <p:nvPicPr>
              <p:cNvPr id="25" name="Ink 24">
                <a:extLst>
                  <a:ext uri="{FF2B5EF4-FFF2-40B4-BE49-F238E27FC236}">
                    <a16:creationId xmlns:a16="http://schemas.microsoft.com/office/drawing/2014/main" id="{B04EEC2F-ACC8-7361-1209-F3895084C54A}"/>
                  </a:ext>
                </a:extLst>
              </p:cNvPr>
              <p:cNvPicPr/>
              <p:nvPr/>
            </p:nvPicPr>
            <p:blipFill>
              <a:blip r:embed="rId25"/>
              <a:stretch>
                <a:fillRect/>
              </a:stretch>
            </p:blipFill>
            <p:spPr>
              <a:xfrm>
                <a:off x="7402452" y="4008931"/>
                <a:ext cx="11422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EB6C96E0-F30C-26FD-77E4-10AE2D241722}"/>
                  </a:ext>
                </a:extLst>
              </p14:cNvPr>
              <p14:cNvContentPartPr/>
              <p14:nvPr/>
            </p14:nvContentPartPr>
            <p14:xfrm>
              <a:off x="7740492" y="4270651"/>
              <a:ext cx="786600" cy="23040"/>
            </p14:xfrm>
          </p:contentPart>
        </mc:Choice>
        <mc:Fallback xmlns="">
          <p:pic>
            <p:nvPicPr>
              <p:cNvPr id="26" name="Ink 25">
                <a:extLst>
                  <a:ext uri="{FF2B5EF4-FFF2-40B4-BE49-F238E27FC236}">
                    <a16:creationId xmlns:a16="http://schemas.microsoft.com/office/drawing/2014/main" id="{EB6C96E0-F30C-26FD-77E4-10AE2D241722}"/>
                  </a:ext>
                </a:extLst>
              </p:cNvPr>
              <p:cNvPicPr/>
              <p:nvPr/>
            </p:nvPicPr>
            <p:blipFill>
              <a:blip r:embed="rId27"/>
              <a:stretch>
                <a:fillRect/>
              </a:stretch>
            </p:blipFill>
            <p:spPr>
              <a:xfrm>
                <a:off x="7686492" y="4162651"/>
                <a:ext cx="8942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CCBF5EC7-ADC4-36C3-21F1-349C3407305F}"/>
                  </a:ext>
                </a:extLst>
              </p14:cNvPr>
              <p14:cNvContentPartPr/>
              <p14:nvPr/>
            </p14:nvContentPartPr>
            <p14:xfrm>
              <a:off x="7280772" y="4400971"/>
              <a:ext cx="1239120" cy="12240"/>
            </p14:xfrm>
          </p:contentPart>
        </mc:Choice>
        <mc:Fallback xmlns="">
          <p:pic>
            <p:nvPicPr>
              <p:cNvPr id="27" name="Ink 26">
                <a:extLst>
                  <a:ext uri="{FF2B5EF4-FFF2-40B4-BE49-F238E27FC236}">
                    <a16:creationId xmlns:a16="http://schemas.microsoft.com/office/drawing/2014/main" id="{CCBF5EC7-ADC4-36C3-21F1-349C3407305F}"/>
                  </a:ext>
                </a:extLst>
              </p:cNvPr>
              <p:cNvPicPr/>
              <p:nvPr/>
            </p:nvPicPr>
            <p:blipFill>
              <a:blip r:embed="rId29"/>
              <a:stretch>
                <a:fillRect/>
              </a:stretch>
            </p:blipFill>
            <p:spPr>
              <a:xfrm>
                <a:off x="7226772" y="4292971"/>
                <a:ext cx="134676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D17CCBD7-F4D0-815B-2459-4996F40E8A58}"/>
                  </a:ext>
                </a:extLst>
              </p14:cNvPr>
              <p14:cNvContentPartPr/>
              <p14:nvPr/>
            </p14:nvContentPartPr>
            <p14:xfrm>
              <a:off x="7706292" y="4524811"/>
              <a:ext cx="783720" cy="12960"/>
            </p14:xfrm>
          </p:contentPart>
        </mc:Choice>
        <mc:Fallback xmlns="">
          <p:pic>
            <p:nvPicPr>
              <p:cNvPr id="28" name="Ink 27">
                <a:extLst>
                  <a:ext uri="{FF2B5EF4-FFF2-40B4-BE49-F238E27FC236}">
                    <a16:creationId xmlns:a16="http://schemas.microsoft.com/office/drawing/2014/main" id="{D17CCBD7-F4D0-815B-2459-4996F40E8A58}"/>
                  </a:ext>
                </a:extLst>
              </p:cNvPr>
              <p:cNvPicPr/>
              <p:nvPr/>
            </p:nvPicPr>
            <p:blipFill>
              <a:blip r:embed="rId31"/>
              <a:stretch>
                <a:fillRect/>
              </a:stretch>
            </p:blipFill>
            <p:spPr>
              <a:xfrm>
                <a:off x="7652652" y="4417171"/>
                <a:ext cx="89136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3DBD259C-D98F-3FD6-6502-3F1B686F1A1C}"/>
                  </a:ext>
                </a:extLst>
              </p14:cNvPr>
              <p14:cNvContentPartPr/>
              <p14:nvPr/>
            </p14:nvContentPartPr>
            <p14:xfrm>
              <a:off x="7467972" y="4667731"/>
              <a:ext cx="1065600" cy="10440"/>
            </p14:xfrm>
          </p:contentPart>
        </mc:Choice>
        <mc:Fallback xmlns="">
          <p:pic>
            <p:nvPicPr>
              <p:cNvPr id="29" name="Ink 28">
                <a:extLst>
                  <a:ext uri="{FF2B5EF4-FFF2-40B4-BE49-F238E27FC236}">
                    <a16:creationId xmlns:a16="http://schemas.microsoft.com/office/drawing/2014/main" id="{3DBD259C-D98F-3FD6-6502-3F1B686F1A1C}"/>
                  </a:ext>
                </a:extLst>
              </p:cNvPr>
              <p:cNvPicPr/>
              <p:nvPr/>
            </p:nvPicPr>
            <p:blipFill>
              <a:blip r:embed="rId33"/>
              <a:stretch>
                <a:fillRect/>
              </a:stretch>
            </p:blipFill>
            <p:spPr>
              <a:xfrm>
                <a:off x="7414332" y="4559731"/>
                <a:ext cx="11732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FAA407AF-333A-B139-4BC4-56C25D4BD1A9}"/>
                  </a:ext>
                </a:extLst>
              </p14:cNvPr>
              <p14:cNvContentPartPr/>
              <p14:nvPr/>
            </p14:nvContentPartPr>
            <p14:xfrm>
              <a:off x="7258092" y="4780771"/>
              <a:ext cx="1261440" cy="29880"/>
            </p14:xfrm>
          </p:contentPart>
        </mc:Choice>
        <mc:Fallback xmlns="">
          <p:pic>
            <p:nvPicPr>
              <p:cNvPr id="30" name="Ink 29">
                <a:extLst>
                  <a:ext uri="{FF2B5EF4-FFF2-40B4-BE49-F238E27FC236}">
                    <a16:creationId xmlns:a16="http://schemas.microsoft.com/office/drawing/2014/main" id="{FAA407AF-333A-B139-4BC4-56C25D4BD1A9}"/>
                  </a:ext>
                </a:extLst>
              </p:cNvPr>
              <p:cNvPicPr/>
              <p:nvPr/>
            </p:nvPicPr>
            <p:blipFill>
              <a:blip r:embed="rId35"/>
              <a:stretch>
                <a:fillRect/>
              </a:stretch>
            </p:blipFill>
            <p:spPr>
              <a:xfrm>
                <a:off x="7204452" y="4672771"/>
                <a:ext cx="13690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A93344D8-235C-B82B-857F-4A11609DE9A8}"/>
                  </a:ext>
                </a:extLst>
              </p14:cNvPr>
              <p14:cNvContentPartPr/>
              <p14:nvPr/>
            </p14:nvContentPartPr>
            <p14:xfrm>
              <a:off x="7268892" y="4901011"/>
              <a:ext cx="1238040" cy="23040"/>
            </p14:xfrm>
          </p:contentPart>
        </mc:Choice>
        <mc:Fallback xmlns="">
          <p:pic>
            <p:nvPicPr>
              <p:cNvPr id="31" name="Ink 30">
                <a:extLst>
                  <a:ext uri="{FF2B5EF4-FFF2-40B4-BE49-F238E27FC236}">
                    <a16:creationId xmlns:a16="http://schemas.microsoft.com/office/drawing/2014/main" id="{A93344D8-235C-B82B-857F-4A11609DE9A8}"/>
                  </a:ext>
                </a:extLst>
              </p:cNvPr>
              <p:cNvPicPr/>
              <p:nvPr/>
            </p:nvPicPr>
            <p:blipFill>
              <a:blip r:embed="rId37"/>
              <a:stretch>
                <a:fillRect/>
              </a:stretch>
            </p:blipFill>
            <p:spPr>
              <a:xfrm>
                <a:off x="7215252" y="4793011"/>
                <a:ext cx="134568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E4A01FE7-4748-BBF7-DA8F-6A0CEB701860}"/>
                  </a:ext>
                </a:extLst>
              </p14:cNvPr>
              <p14:cNvContentPartPr/>
              <p14:nvPr/>
            </p14:nvContentPartPr>
            <p14:xfrm>
              <a:off x="8047572" y="5633251"/>
              <a:ext cx="516600" cy="28800"/>
            </p14:xfrm>
          </p:contentPart>
        </mc:Choice>
        <mc:Fallback xmlns="">
          <p:pic>
            <p:nvPicPr>
              <p:cNvPr id="34" name="Ink 33">
                <a:extLst>
                  <a:ext uri="{FF2B5EF4-FFF2-40B4-BE49-F238E27FC236}">
                    <a16:creationId xmlns:a16="http://schemas.microsoft.com/office/drawing/2014/main" id="{E4A01FE7-4748-BBF7-DA8F-6A0CEB701860}"/>
                  </a:ext>
                </a:extLst>
              </p:cNvPr>
              <p:cNvPicPr/>
              <p:nvPr/>
            </p:nvPicPr>
            <p:blipFill>
              <a:blip r:embed="rId39"/>
              <a:stretch>
                <a:fillRect/>
              </a:stretch>
            </p:blipFill>
            <p:spPr>
              <a:xfrm>
                <a:off x="7993932" y="5525611"/>
                <a:ext cx="624240" cy="244440"/>
              </a:xfrm>
              <a:prstGeom prst="rect">
                <a:avLst/>
              </a:prstGeom>
            </p:spPr>
          </p:pic>
        </mc:Fallback>
      </mc:AlternateContent>
    </p:spTree>
    <p:extLst>
      <p:ext uri="{BB962C8B-B14F-4D97-AF65-F5344CB8AC3E}">
        <p14:creationId xmlns:p14="http://schemas.microsoft.com/office/powerpoint/2010/main" val="2558448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2BEA-951C-412A-BEA8-2CE50D8F4D4B}"/>
              </a:ext>
            </a:extLst>
          </p:cNvPr>
          <p:cNvSpPr>
            <a:spLocks noGrp="1"/>
          </p:cNvSpPr>
          <p:nvPr>
            <p:ph type="title"/>
          </p:nvPr>
        </p:nvSpPr>
        <p:spPr>
          <a:xfrm>
            <a:off x="288974" y="180817"/>
            <a:ext cx="11614051" cy="778044"/>
          </a:xfrm>
        </p:spPr>
        <p:txBody>
          <a:bodyPr>
            <a:normAutofit/>
          </a:bodyPr>
          <a:lstStyle/>
          <a:p>
            <a:r>
              <a:rPr lang="en-US" sz="3200">
                <a:solidFill>
                  <a:srgbClr val="204490"/>
                </a:solidFill>
                <a:latin typeface="Arial"/>
                <a:ea typeface="Calibri" panose="020F0502020204030204" pitchFamily="34" charset="0"/>
                <a:cs typeface="Arial"/>
              </a:rPr>
              <a:t>Market Overview</a:t>
            </a:r>
            <a:endParaRPr lang="en-US" sz="3200">
              <a:solidFill>
                <a:srgbClr val="204490"/>
              </a:solidFill>
              <a:latin typeface="Arial"/>
              <a:cs typeface="Arial"/>
            </a:endParaRPr>
          </a:p>
        </p:txBody>
      </p:sp>
      <p:pic>
        <p:nvPicPr>
          <p:cNvPr id="7" name="Picture 2">
            <a:extLst>
              <a:ext uri="{FF2B5EF4-FFF2-40B4-BE49-F238E27FC236}">
                <a16:creationId xmlns:a16="http://schemas.microsoft.com/office/drawing/2014/main" id="{8ADA4B2C-3B82-2E45-89DE-1E88C0F270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24389" y="6554149"/>
            <a:ext cx="1585913" cy="200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Table&#10;&#10;Description automatically generated">
            <a:extLst>
              <a:ext uri="{FF2B5EF4-FFF2-40B4-BE49-F238E27FC236}">
                <a16:creationId xmlns:a16="http://schemas.microsoft.com/office/drawing/2014/main" id="{B9C2DE31-F755-D8A3-C42E-0063FEEAE15B}"/>
              </a:ext>
            </a:extLst>
          </p:cNvPr>
          <p:cNvPicPr>
            <a:picLocks noChangeAspect="1"/>
          </p:cNvPicPr>
          <p:nvPr/>
        </p:nvPicPr>
        <p:blipFill>
          <a:blip r:embed="rId4"/>
          <a:stretch>
            <a:fillRect/>
          </a:stretch>
        </p:blipFill>
        <p:spPr>
          <a:xfrm>
            <a:off x="288974" y="2026659"/>
            <a:ext cx="5918201" cy="3269672"/>
          </a:xfrm>
          <a:prstGeom prst="rect">
            <a:avLst/>
          </a:prstGeom>
        </p:spPr>
      </p:pic>
      <p:pic>
        <p:nvPicPr>
          <p:cNvPr id="8" name="Picture 8" descr="Table&#10;&#10;Description automatically generated">
            <a:extLst>
              <a:ext uri="{FF2B5EF4-FFF2-40B4-BE49-F238E27FC236}">
                <a16:creationId xmlns:a16="http://schemas.microsoft.com/office/drawing/2014/main" id="{8CC76D7A-27EA-C2BB-1FE2-124631936FD5}"/>
              </a:ext>
            </a:extLst>
          </p:cNvPr>
          <p:cNvPicPr>
            <a:picLocks noChangeAspect="1"/>
          </p:cNvPicPr>
          <p:nvPr/>
        </p:nvPicPr>
        <p:blipFill>
          <a:blip r:embed="rId5"/>
          <a:stretch>
            <a:fillRect/>
          </a:stretch>
        </p:blipFill>
        <p:spPr>
          <a:xfrm>
            <a:off x="6370956" y="3288432"/>
            <a:ext cx="5739346" cy="3208922"/>
          </a:xfrm>
          <a:prstGeom prst="rect">
            <a:avLst/>
          </a:prstGeom>
        </p:spPr>
      </p:pic>
      <p:sp>
        <p:nvSpPr>
          <p:cNvPr id="3" name="TextBox 2">
            <a:extLst>
              <a:ext uri="{FF2B5EF4-FFF2-40B4-BE49-F238E27FC236}">
                <a16:creationId xmlns:a16="http://schemas.microsoft.com/office/drawing/2014/main" id="{655AD6E0-2DB1-E291-EC41-08089A6E8D8F}"/>
              </a:ext>
            </a:extLst>
          </p:cNvPr>
          <p:cNvSpPr txBox="1"/>
          <p:nvPr/>
        </p:nvSpPr>
        <p:spPr>
          <a:xfrm>
            <a:off x="6554146" y="1631199"/>
            <a:ext cx="523650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204490"/>
                </a:solidFill>
                <a:latin typeface="Arial"/>
                <a:cs typeface="Arial"/>
              </a:rPr>
              <a:t>FinLocker provides tools to alleviate the stress of the top four difficult steps of the homebuying process:</a:t>
            </a:r>
          </a:p>
          <a:p>
            <a:pPr marL="342900" indent="-342900">
              <a:buFont typeface="Wingdings" panose="05000000000000000000" pitchFamily="2" charset="2"/>
              <a:buChar char="ü"/>
            </a:pPr>
            <a:r>
              <a:rPr lang="en-US" sz="1400" dirty="0">
                <a:latin typeface="Arial"/>
                <a:cs typeface="Arial"/>
              </a:rPr>
              <a:t>Property search</a:t>
            </a:r>
          </a:p>
          <a:p>
            <a:pPr marL="342900" indent="-342900">
              <a:buFont typeface="Wingdings" panose="05000000000000000000" pitchFamily="2" charset="2"/>
              <a:buChar char="ü"/>
            </a:pPr>
            <a:r>
              <a:rPr lang="en-US" sz="1400" dirty="0">
                <a:latin typeface="Arial"/>
                <a:cs typeface="Arial"/>
              </a:rPr>
              <a:t>Share Center</a:t>
            </a:r>
          </a:p>
          <a:p>
            <a:pPr marL="342900" indent="-342900">
              <a:buFont typeface="Wingdings" panose="05000000000000000000" pitchFamily="2" charset="2"/>
              <a:buChar char="ü"/>
            </a:pPr>
            <a:r>
              <a:rPr lang="en-US" sz="1400" dirty="0">
                <a:latin typeface="Arial"/>
                <a:cs typeface="Arial"/>
              </a:rPr>
              <a:t>Mortgage and homeownership education </a:t>
            </a:r>
          </a:p>
          <a:p>
            <a:pPr marL="342900" indent="-342900">
              <a:buFont typeface="Wingdings" panose="05000000000000000000" pitchFamily="2" charset="2"/>
              <a:buChar char="ü"/>
            </a:pPr>
            <a:r>
              <a:rPr lang="en-US" sz="1400" dirty="0">
                <a:latin typeface="Arial"/>
                <a:cs typeface="Arial"/>
              </a:rPr>
              <a:t>Financial accounts, spending, home affordability calculator, trackable goals and budgets</a:t>
            </a:r>
          </a:p>
        </p:txBody>
      </p:sp>
      <p:sp>
        <p:nvSpPr>
          <p:cNvPr id="5" name="TextBox 4">
            <a:extLst>
              <a:ext uri="{FF2B5EF4-FFF2-40B4-BE49-F238E27FC236}">
                <a16:creationId xmlns:a16="http://schemas.microsoft.com/office/drawing/2014/main" id="{9BBE9ED9-5B05-11F9-D48F-907B2A0F2A62}"/>
              </a:ext>
            </a:extLst>
          </p:cNvPr>
          <p:cNvSpPr txBox="1"/>
          <p:nvPr/>
        </p:nvSpPr>
        <p:spPr>
          <a:xfrm>
            <a:off x="288974" y="1120416"/>
            <a:ext cx="59182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a:cs typeface="Arial"/>
              </a:rPr>
              <a:t>Knowing the life circumstances that result in a move will enable your team to create content that will benefit and attract existing homeowners.</a:t>
            </a:r>
          </a:p>
        </p:txBody>
      </p:sp>
    </p:spTree>
    <p:extLst>
      <p:ext uri="{BB962C8B-B14F-4D97-AF65-F5344CB8AC3E}">
        <p14:creationId xmlns:p14="http://schemas.microsoft.com/office/powerpoint/2010/main" val="225265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2BEA-951C-412A-BEA8-2CE50D8F4D4B}"/>
              </a:ext>
            </a:extLst>
          </p:cNvPr>
          <p:cNvSpPr>
            <a:spLocks noGrp="1"/>
          </p:cNvSpPr>
          <p:nvPr>
            <p:ph type="title"/>
          </p:nvPr>
        </p:nvSpPr>
        <p:spPr>
          <a:xfrm>
            <a:off x="319710" y="103828"/>
            <a:ext cx="11182005" cy="893700"/>
          </a:xfrm>
        </p:spPr>
        <p:txBody>
          <a:bodyPr>
            <a:noAutofit/>
          </a:bodyPr>
          <a:lstStyle/>
          <a:p>
            <a:pPr>
              <a:lnSpc>
                <a:spcPct val="100000"/>
              </a:lnSpc>
            </a:pPr>
            <a:r>
              <a:rPr lang="en-US" sz="2800" b="1">
                <a:solidFill>
                  <a:srgbClr val="204490"/>
                </a:solidFill>
                <a:latin typeface="Arial" panose="020B0604020202020204" pitchFamily="34" charset="0"/>
                <a:cs typeface="Arial" panose="020B0604020202020204" pitchFamily="34" charset="0"/>
              </a:rPr>
              <a:t>Social </a:t>
            </a:r>
            <a:r>
              <a:rPr lang="en-US" sz="2800">
                <a:solidFill>
                  <a:srgbClr val="204490"/>
                </a:solidFill>
              </a:rPr>
              <a:t>M</a:t>
            </a:r>
            <a:r>
              <a:rPr lang="en-US" sz="2800" b="1">
                <a:solidFill>
                  <a:srgbClr val="204490"/>
                </a:solidFill>
                <a:latin typeface="Arial" panose="020B0604020202020204" pitchFamily="34" charset="0"/>
                <a:cs typeface="Arial" panose="020B0604020202020204" pitchFamily="34" charset="0"/>
              </a:rPr>
              <a:t>edia </a:t>
            </a:r>
            <a:r>
              <a:rPr lang="en-US" sz="2800">
                <a:solidFill>
                  <a:srgbClr val="204490"/>
                </a:solidFill>
              </a:rPr>
              <a:t>T</a:t>
            </a:r>
            <a:r>
              <a:rPr lang="en-US" sz="2800" b="1">
                <a:solidFill>
                  <a:srgbClr val="204490"/>
                </a:solidFill>
                <a:latin typeface="Arial" panose="020B0604020202020204" pitchFamily="34" charset="0"/>
                <a:cs typeface="Arial" panose="020B0604020202020204" pitchFamily="34" charset="0"/>
              </a:rPr>
              <a:t>actics</a:t>
            </a:r>
            <a:endParaRPr lang="en-US" sz="3400" b="1">
              <a:solidFill>
                <a:srgbClr val="20449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BE414BA-42E7-42A4-8731-529356137CA4}"/>
              </a:ext>
            </a:extLst>
          </p:cNvPr>
          <p:cNvSpPr>
            <a:spLocks noGrp="1"/>
          </p:cNvSpPr>
          <p:nvPr>
            <p:ph idx="1"/>
          </p:nvPr>
        </p:nvSpPr>
        <p:spPr>
          <a:xfrm>
            <a:off x="319710" y="986313"/>
            <a:ext cx="11754755" cy="5447118"/>
          </a:xfrm>
        </p:spPr>
        <p:txBody>
          <a:bodyPr vert="horz" lIns="91440" tIns="45720" rIns="91440" bIns="45720" rtlCol="0" anchor="t">
            <a:normAutofit fontScale="92500" lnSpcReduction="20000"/>
          </a:bodyPr>
          <a:lstStyle/>
          <a:p>
            <a:pPr marL="0" indent="0">
              <a:buNone/>
            </a:pPr>
            <a:r>
              <a:rPr lang="en-US" sz="2200" b="1" dirty="0">
                <a:solidFill>
                  <a:srgbClr val="0070C0"/>
                </a:solidFill>
                <a:latin typeface="Arial"/>
                <a:cs typeface="Arial"/>
              </a:rPr>
              <a:t>Get your feet wet</a:t>
            </a:r>
          </a:p>
          <a:p>
            <a:pPr>
              <a:lnSpc>
                <a:spcPct val="110000"/>
              </a:lnSpc>
            </a:pPr>
            <a:r>
              <a:rPr lang="en-US" sz="1700" b="1" dirty="0">
                <a:latin typeface="Arial"/>
                <a:cs typeface="Arial"/>
              </a:rPr>
              <a:t>Instagram Stories </a:t>
            </a:r>
            <a:r>
              <a:rPr lang="en-US" sz="1700" dirty="0">
                <a:latin typeface="Arial"/>
                <a:cs typeface="Arial"/>
              </a:rPr>
              <a:t>are 15 seconds that only display for 24 hours. Captions can have up to 2,200 characters.</a:t>
            </a:r>
          </a:p>
          <a:p>
            <a:pPr>
              <a:lnSpc>
                <a:spcPct val="110000"/>
              </a:lnSpc>
            </a:pPr>
            <a:r>
              <a:rPr lang="en-US" sz="1700" b="1" dirty="0">
                <a:latin typeface="Arial"/>
                <a:cs typeface="Arial"/>
              </a:rPr>
              <a:t>YouTube Shorts</a:t>
            </a:r>
            <a:r>
              <a:rPr lang="en-US" sz="1700" dirty="0">
                <a:latin typeface="Arial"/>
                <a:cs typeface="Arial"/>
              </a:rPr>
              <a:t> and </a:t>
            </a:r>
            <a:r>
              <a:rPr lang="en-US" sz="1700" b="1" dirty="0">
                <a:latin typeface="Arial"/>
                <a:cs typeface="Arial"/>
              </a:rPr>
              <a:t>Instagram Reels </a:t>
            </a:r>
            <a:r>
              <a:rPr lang="en-US" sz="1700" dirty="0">
                <a:latin typeface="Arial"/>
                <a:cs typeface="Arial"/>
              </a:rPr>
              <a:t>– 60 second videos that can be easily created on your phone. Videos are displayed in a consumer’s video feed based on their search algorithm, so it’s easier to get exposed to consumers not following your page but searching for </a:t>
            </a:r>
            <a:r>
              <a:rPr lang="en-US" sz="1700" dirty="0">
                <a:solidFill>
                  <a:srgbClr val="000000"/>
                </a:solidFill>
                <a:effectLst/>
                <a:latin typeface="Arial"/>
                <a:ea typeface="Times New Roman" panose="02020603050405020304" pitchFamily="18" charset="0"/>
                <a:cs typeface="Arial"/>
              </a:rPr>
              <a:t>first-time homebuying tips or financial planning.</a:t>
            </a:r>
            <a:endParaRPr lang="en-US" sz="1700" dirty="0">
              <a:latin typeface="Arial"/>
              <a:cs typeface="Arial"/>
            </a:endParaRPr>
          </a:p>
          <a:p>
            <a:pPr>
              <a:lnSpc>
                <a:spcPct val="110000"/>
              </a:lnSpc>
            </a:pPr>
            <a:r>
              <a:rPr lang="en-US" sz="1700" b="1" dirty="0">
                <a:latin typeface="Arial"/>
                <a:cs typeface="Arial"/>
              </a:rPr>
              <a:t>TikTok</a:t>
            </a:r>
            <a:r>
              <a:rPr lang="en-US" sz="1700" dirty="0">
                <a:latin typeface="Arial"/>
                <a:cs typeface="Arial"/>
              </a:rPr>
              <a:t> is extremely informal. While the channel accepts videos up to 10 min, quicker videos with visually pleasing information are more popular. Think of TikTok as a video form of Wikipedia. If someone asks a question, they do not want a long explanation, they usually just want an answer. TikTok video descriptions increased to 2,200 characters in Sept.</a:t>
            </a:r>
          </a:p>
          <a:p>
            <a:pPr>
              <a:lnSpc>
                <a:spcPct val="110000"/>
              </a:lnSpc>
            </a:pPr>
            <a:r>
              <a:rPr lang="en-US" sz="1700" b="1" dirty="0">
                <a:latin typeface="Arial"/>
                <a:cs typeface="Arial"/>
              </a:rPr>
              <a:t>Ideas:</a:t>
            </a:r>
          </a:p>
          <a:p>
            <a:pPr lvl="1">
              <a:lnSpc>
                <a:spcPct val="110000"/>
              </a:lnSpc>
            </a:pPr>
            <a:r>
              <a:rPr lang="en-US" sz="1700" dirty="0">
                <a:latin typeface="Arial"/>
                <a:cs typeface="Arial"/>
              </a:rPr>
              <a:t>Renovation and remodeling tips for current homeowners</a:t>
            </a:r>
          </a:p>
          <a:p>
            <a:pPr lvl="1">
              <a:lnSpc>
                <a:spcPct val="110000"/>
              </a:lnSpc>
            </a:pPr>
            <a:r>
              <a:rPr lang="en-US" sz="1700" dirty="0"/>
              <a:t>Monthly home maintenance tips</a:t>
            </a:r>
          </a:p>
          <a:p>
            <a:pPr lvl="1">
              <a:lnSpc>
                <a:spcPct val="110000"/>
              </a:lnSpc>
            </a:pPr>
            <a:r>
              <a:rPr lang="en-US" sz="1700" dirty="0"/>
              <a:t>Tips to make a home energy efficient</a:t>
            </a:r>
          </a:p>
          <a:p>
            <a:pPr lvl="1">
              <a:lnSpc>
                <a:spcPct val="110000"/>
              </a:lnSpc>
            </a:pPr>
            <a:r>
              <a:rPr lang="en-US" sz="1700" dirty="0"/>
              <a:t>Tips to pay off mortgage faster</a:t>
            </a:r>
          </a:p>
          <a:p>
            <a:pPr lvl="1">
              <a:lnSpc>
                <a:spcPct val="110000"/>
              </a:lnSpc>
            </a:pPr>
            <a:r>
              <a:rPr lang="en-US" sz="1700" dirty="0">
                <a:latin typeface="Arial"/>
                <a:cs typeface="Arial"/>
              </a:rPr>
              <a:t>Importance of creating an emergency fund</a:t>
            </a:r>
            <a:endParaRPr lang="en-US" dirty="0"/>
          </a:p>
          <a:p>
            <a:pPr marL="0" indent="0">
              <a:buNone/>
            </a:pPr>
            <a:endParaRPr lang="en-US" sz="2000" b="1" dirty="0">
              <a:solidFill>
                <a:srgbClr val="0070C0"/>
              </a:solidFill>
            </a:endParaRPr>
          </a:p>
          <a:p>
            <a:pPr marL="0" indent="0">
              <a:buNone/>
            </a:pPr>
            <a:r>
              <a:rPr lang="en-US" sz="2200" b="1" dirty="0">
                <a:solidFill>
                  <a:srgbClr val="0070C0"/>
                </a:solidFill>
                <a:latin typeface="Arial"/>
                <a:cs typeface="Arial"/>
              </a:rPr>
              <a:t>Feeling confident?</a:t>
            </a:r>
          </a:p>
          <a:p>
            <a:pPr>
              <a:lnSpc>
                <a:spcPct val="110000"/>
              </a:lnSpc>
            </a:pPr>
            <a:r>
              <a:rPr lang="en-US" sz="1700" dirty="0">
                <a:latin typeface="Arial"/>
                <a:cs typeface="Arial"/>
              </a:rPr>
              <a:t>Create one 30 minute video for YouTube that explains each step of the refinance process </a:t>
            </a:r>
            <a:endParaRPr lang="en-US" sz="1700" dirty="0"/>
          </a:p>
          <a:p>
            <a:pPr>
              <a:lnSpc>
                <a:spcPct val="110000"/>
              </a:lnSpc>
            </a:pPr>
            <a:r>
              <a:rPr lang="en-US" sz="1700" dirty="0">
                <a:latin typeface="Arial"/>
                <a:ea typeface="Calibri"/>
                <a:cs typeface="Arial"/>
              </a:rPr>
              <a:t>Add #hashtags to promote your #personalfinance and #homeownertips</a:t>
            </a:r>
            <a:endParaRPr lang="en-US" sz="1700" dirty="0">
              <a:effectLst/>
              <a:latin typeface="Arial"/>
              <a:ea typeface="Calibri"/>
              <a:cs typeface="Arial"/>
            </a:endParaRPr>
          </a:p>
        </p:txBody>
      </p:sp>
      <p:pic>
        <p:nvPicPr>
          <p:cNvPr id="4" name="Picture 3">
            <a:extLst>
              <a:ext uri="{FF2B5EF4-FFF2-40B4-BE49-F238E27FC236}">
                <a16:creationId xmlns:a16="http://schemas.microsoft.com/office/drawing/2014/main" id="{C55CC575-6C89-724B-A894-FF07D438DE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2730" y="3515611"/>
            <a:ext cx="2491735" cy="2917819"/>
          </a:xfrm>
          <a:prstGeom prst="rect">
            <a:avLst/>
          </a:prstGeom>
        </p:spPr>
      </p:pic>
      <p:pic>
        <p:nvPicPr>
          <p:cNvPr id="6" name="Picture 2">
            <a:extLst>
              <a:ext uri="{FF2B5EF4-FFF2-40B4-BE49-F238E27FC236}">
                <a16:creationId xmlns:a16="http://schemas.microsoft.com/office/drawing/2014/main" id="{4A3833C0-F749-3342-A343-D7775A3F04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24389" y="6554149"/>
            <a:ext cx="1585913" cy="20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273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417D1-B44B-3107-A639-62B04FB6EC33}"/>
              </a:ext>
            </a:extLst>
          </p:cNvPr>
          <p:cNvSpPr>
            <a:spLocks noGrp="1"/>
          </p:cNvSpPr>
          <p:nvPr>
            <p:ph type="title"/>
          </p:nvPr>
        </p:nvSpPr>
        <p:spPr>
          <a:xfrm>
            <a:off x="571263" y="318477"/>
            <a:ext cx="10515600" cy="736699"/>
          </a:xfrm>
        </p:spPr>
        <p:txBody>
          <a:bodyPr>
            <a:normAutofit/>
          </a:bodyPr>
          <a:lstStyle/>
          <a:p>
            <a:r>
              <a:rPr lang="en-US" sz="4000" b="1" dirty="0">
                <a:solidFill>
                  <a:schemeClr val="accent1">
                    <a:lumMod val="75000"/>
                  </a:schemeClr>
                </a:solidFill>
                <a:latin typeface="Arial"/>
                <a:cs typeface="Calibri Light"/>
              </a:rPr>
              <a:t>TikTok</a:t>
            </a:r>
          </a:p>
        </p:txBody>
      </p:sp>
      <p:sp>
        <p:nvSpPr>
          <p:cNvPr id="3" name="Content Placeholder 2">
            <a:extLst>
              <a:ext uri="{FF2B5EF4-FFF2-40B4-BE49-F238E27FC236}">
                <a16:creationId xmlns:a16="http://schemas.microsoft.com/office/drawing/2014/main" id="{93DB37F6-B869-A5CD-6B96-785E85475C2B}"/>
              </a:ext>
            </a:extLst>
          </p:cNvPr>
          <p:cNvSpPr>
            <a:spLocks noGrp="1"/>
          </p:cNvSpPr>
          <p:nvPr>
            <p:ph idx="1"/>
          </p:nvPr>
        </p:nvSpPr>
        <p:spPr>
          <a:xfrm>
            <a:off x="682727" y="1055176"/>
            <a:ext cx="6791499" cy="3029715"/>
          </a:xfrm>
        </p:spPr>
        <p:txBody>
          <a:bodyPr vert="horz" lIns="91440" tIns="45720" rIns="91440" bIns="45720" rtlCol="0" anchor="t">
            <a:noAutofit/>
          </a:bodyPr>
          <a:lstStyle/>
          <a:p>
            <a:pPr>
              <a:lnSpc>
                <a:spcPct val="110000"/>
              </a:lnSpc>
            </a:pPr>
            <a:r>
              <a:rPr lang="en-US" sz="2000" dirty="0">
                <a:latin typeface="Arial" panose="020B0604020202020204" pitchFamily="34" charset="0"/>
                <a:ea typeface="+mn-lt"/>
                <a:cs typeface="Arial" panose="020B0604020202020204" pitchFamily="34" charset="0"/>
              </a:rPr>
              <a:t>Videos of remodel ideas and how the value of various home renovations can increase the value of a home</a:t>
            </a:r>
          </a:p>
          <a:p>
            <a:pPr>
              <a:lnSpc>
                <a:spcPct val="110000"/>
              </a:lnSpc>
            </a:pPr>
            <a:r>
              <a:rPr lang="en-US" sz="2000" dirty="0">
                <a:latin typeface="Arial" panose="020B0604020202020204" pitchFamily="34" charset="0"/>
                <a:ea typeface="+mn-lt"/>
                <a:cs typeface="Arial" panose="020B0604020202020204" pitchFamily="34" charset="0"/>
              </a:rPr>
              <a:t>Greenscreen overlay that shows the budget section of the app</a:t>
            </a:r>
          </a:p>
          <a:p>
            <a:pPr>
              <a:lnSpc>
                <a:spcPct val="110000"/>
              </a:lnSpc>
            </a:pPr>
            <a:r>
              <a:rPr lang="en-US" sz="2000" dirty="0">
                <a:latin typeface="Arial" panose="020B0604020202020204" pitchFamily="34" charset="0"/>
                <a:ea typeface="+mn-lt"/>
                <a:cs typeface="Arial" panose="020B0604020202020204" pitchFamily="34" charset="0"/>
              </a:rPr>
              <a:t>Visual graphs or charts to show costs for common home repairs and options for funding, e.g. emergency fund for simple repairs and appliance replacement and cash out refi for high costs repairs such as roof replacement</a:t>
            </a:r>
            <a:endParaRPr lang="en-US" sz="2000" dirty="0">
              <a:latin typeface="Arial" panose="020B0604020202020204" pitchFamily="34" charset="0"/>
              <a:cs typeface="Arial" panose="020B0604020202020204" pitchFamily="34" charset="0"/>
            </a:endParaRPr>
          </a:p>
        </p:txBody>
      </p:sp>
      <p:pic>
        <p:nvPicPr>
          <p:cNvPr id="5" name="Picture 5" descr="A picture containing floor, indoor, building, wood&#10;&#10;Description automatically generated">
            <a:extLst>
              <a:ext uri="{FF2B5EF4-FFF2-40B4-BE49-F238E27FC236}">
                <a16:creationId xmlns:a16="http://schemas.microsoft.com/office/drawing/2014/main" id="{F485C5E2-8762-3B69-BC52-70AA96317119}"/>
              </a:ext>
            </a:extLst>
          </p:cNvPr>
          <p:cNvPicPr>
            <a:picLocks noChangeAspect="1"/>
          </p:cNvPicPr>
          <p:nvPr/>
        </p:nvPicPr>
        <p:blipFill>
          <a:blip r:embed="rId2"/>
          <a:stretch>
            <a:fillRect/>
          </a:stretch>
        </p:blipFill>
        <p:spPr>
          <a:xfrm>
            <a:off x="779584" y="4084891"/>
            <a:ext cx="4428519" cy="2514978"/>
          </a:xfrm>
          <a:prstGeom prst="rect">
            <a:avLst/>
          </a:prstGeom>
        </p:spPr>
      </p:pic>
      <p:sp>
        <p:nvSpPr>
          <p:cNvPr id="6" name="TextBox 5">
            <a:extLst>
              <a:ext uri="{FF2B5EF4-FFF2-40B4-BE49-F238E27FC236}">
                <a16:creationId xmlns:a16="http://schemas.microsoft.com/office/drawing/2014/main" id="{C0CA12C7-D80B-506B-91B2-4E57B0B0AEC6}"/>
              </a:ext>
            </a:extLst>
          </p:cNvPr>
          <p:cNvSpPr txBox="1"/>
          <p:nvPr/>
        </p:nvSpPr>
        <p:spPr>
          <a:xfrm>
            <a:off x="5299210" y="6322870"/>
            <a:ext cx="10597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3"/>
              </a:rPr>
              <a:t>Image Link</a:t>
            </a:r>
            <a:endParaRPr lang="en-US" sz="1200" dirty="0"/>
          </a:p>
        </p:txBody>
      </p:sp>
      <p:pic>
        <p:nvPicPr>
          <p:cNvPr id="7" name="Picture 8" descr="Diagram, engineering drawing&#10;&#10;Description automatically generated">
            <a:extLst>
              <a:ext uri="{FF2B5EF4-FFF2-40B4-BE49-F238E27FC236}">
                <a16:creationId xmlns:a16="http://schemas.microsoft.com/office/drawing/2014/main" id="{17C6C46E-089B-595F-A616-D45C4F94FAD4}"/>
              </a:ext>
            </a:extLst>
          </p:cNvPr>
          <p:cNvPicPr>
            <a:picLocks noChangeAspect="1"/>
          </p:cNvPicPr>
          <p:nvPr/>
        </p:nvPicPr>
        <p:blipFill>
          <a:blip r:embed="rId4"/>
          <a:stretch>
            <a:fillRect/>
          </a:stretch>
        </p:blipFill>
        <p:spPr>
          <a:xfrm>
            <a:off x="7534067" y="622307"/>
            <a:ext cx="4330700" cy="2878546"/>
          </a:xfrm>
          <a:prstGeom prst="rect">
            <a:avLst/>
          </a:prstGeom>
        </p:spPr>
      </p:pic>
      <p:sp>
        <p:nvSpPr>
          <p:cNvPr id="9" name="TextBox 8">
            <a:extLst>
              <a:ext uri="{FF2B5EF4-FFF2-40B4-BE49-F238E27FC236}">
                <a16:creationId xmlns:a16="http://schemas.microsoft.com/office/drawing/2014/main" id="{EBBCAE0E-6C4B-74FE-383F-0A8BFA56636C}"/>
              </a:ext>
            </a:extLst>
          </p:cNvPr>
          <p:cNvSpPr txBox="1"/>
          <p:nvPr/>
        </p:nvSpPr>
        <p:spPr>
          <a:xfrm>
            <a:off x="7352323" y="31847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5"/>
              </a:rPr>
              <a:t>Image Link</a:t>
            </a:r>
            <a:endParaRPr lang="en-US" sz="1000">
              <a:cs typeface="Calibri"/>
            </a:endParaRPr>
          </a:p>
        </p:txBody>
      </p:sp>
      <p:pic>
        <p:nvPicPr>
          <p:cNvPr id="12" name="Picture 12" descr="Calendar&#10;&#10;Description automatically generated">
            <a:extLst>
              <a:ext uri="{FF2B5EF4-FFF2-40B4-BE49-F238E27FC236}">
                <a16:creationId xmlns:a16="http://schemas.microsoft.com/office/drawing/2014/main" id="{C0A9A310-90E2-FE2B-CCF8-2B4936145098}"/>
              </a:ext>
            </a:extLst>
          </p:cNvPr>
          <p:cNvPicPr>
            <a:picLocks noChangeAspect="1"/>
          </p:cNvPicPr>
          <p:nvPr/>
        </p:nvPicPr>
        <p:blipFill>
          <a:blip r:embed="rId6"/>
          <a:stretch>
            <a:fillRect/>
          </a:stretch>
        </p:blipFill>
        <p:spPr>
          <a:xfrm>
            <a:off x="7534067" y="3651208"/>
            <a:ext cx="4340469" cy="2888315"/>
          </a:xfrm>
          <a:prstGeom prst="rect">
            <a:avLst/>
          </a:prstGeom>
        </p:spPr>
      </p:pic>
      <p:sp>
        <p:nvSpPr>
          <p:cNvPr id="13" name="TextBox 12">
            <a:extLst>
              <a:ext uri="{FF2B5EF4-FFF2-40B4-BE49-F238E27FC236}">
                <a16:creationId xmlns:a16="http://schemas.microsoft.com/office/drawing/2014/main" id="{18638F4C-5C62-1F37-DB5D-6EAE2CDFBC91}"/>
              </a:ext>
            </a:extLst>
          </p:cNvPr>
          <p:cNvSpPr txBox="1"/>
          <p:nvPr/>
        </p:nvSpPr>
        <p:spPr>
          <a:xfrm>
            <a:off x="6758609" y="6076649"/>
            <a:ext cx="7754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7"/>
              </a:rPr>
              <a:t>Image Link</a:t>
            </a:r>
            <a:endParaRPr lang="en-US" sz="1000" dirty="0">
              <a:cs typeface="Calibri"/>
            </a:endParaRPr>
          </a:p>
        </p:txBody>
      </p:sp>
    </p:spTree>
    <p:extLst>
      <p:ext uri="{BB962C8B-B14F-4D97-AF65-F5344CB8AC3E}">
        <p14:creationId xmlns:p14="http://schemas.microsoft.com/office/powerpoint/2010/main" val="225157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608940" y="404204"/>
            <a:ext cx="10515600" cy="751156"/>
          </a:xfrm>
        </p:spPr>
        <p:txBody>
          <a:bodyPr>
            <a:normAutofit/>
          </a:bodyPr>
          <a:lstStyle/>
          <a:p>
            <a:r>
              <a:rPr lang="en-US" sz="4000" b="1">
                <a:solidFill>
                  <a:srgbClr val="204490"/>
                </a:solidFill>
                <a:latin typeface="Arial"/>
                <a:cs typeface="Arial"/>
              </a:rPr>
              <a:t>Maintain Credit</a:t>
            </a:r>
            <a:endParaRPr lang="en-US" sz="40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2"/>
          <a:stretch>
            <a:fillRect/>
          </a:stretch>
        </p:blipFill>
        <p:spPr>
          <a:xfrm>
            <a:off x="10373954" y="6470393"/>
            <a:ext cx="1581150" cy="200025"/>
          </a:xfrm>
          <a:prstGeom prst="rect">
            <a:avLst/>
          </a:prstGeom>
        </p:spPr>
      </p:pic>
      <p:sp>
        <p:nvSpPr>
          <p:cNvPr id="10" name="TextBox 9">
            <a:extLst>
              <a:ext uri="{FF2B5EF4-FFF2-40B4-BE49-F238E27FC236}">
                <a16:creationId xmlns:a16="http://schemas.microsoft.com/office/drawing/2014/main" id="{F6E2EA3C-B785-C927-0369-F812268EFDC6}"/>
              </a:ext>
            </a:extLst>
          </p:cNvPr>
          <p:cNvSpPr txBox="1"/>
          <p:nvPr/>
        </p:nvSpPr>
        <p:spPr>
          <a:xfrm>
            <a:off x="7558924" y="1580850"/>
            <a:ext cx="4216323" cy="3323987"/>
          </a:xfrm>
          <a:prstGeom prst="rect">
            <a:avLst/>
          </a:prstGeom>
          <a:noFill/>
        </p:spPr>
        <p:txBody>
          <a:bodyPr wrap="square" lIns="91440" tIns="45720" rIns="91440" bIns="45720" anchor="t">
            <a:spAutoFit/>
          </a:bodyPr>
          <a:lstStyle/>
          <a:p>
            <a:r>
              <a:rPr lang="en-US" sz="1400" dirty="0">
                <a:latin typeface="Arial"/>
                <a:cs typeface="Arial"/>
              </a:rPr>
              <a:t>Knowing</a:t>
            </a:r>
            <a:r>
              <a:rPr lang="en-US" sz="1400" b="0" i="0" dirty="0">
                <a:effectLst/>
                <a:latin typeface="Arial"/>
                <a:cs typeface="Arial"/>
              </a:rPr>
              <a:t> the factors that impact your credit score</a:t>
            </a:r>
            <a:r>
              <a:rPr lang="en-US" sz="1400" dirty="0">
                <a:latin typeface="Arial"/>
                <a:cs typeface="Arial"/>
              </a:rPr>
              <a:t> can help you to maintain your credit</a:t>
            </a:r>
            <a:r>
              <a:rPr lang="en-US" sz="1400" b="0" i="0" dirty="0">
                <a:effectLst/>
                <a:latin typeface="Arial"/>
                <a:cs typeface="Arial"/>
              </a:rPr>
              <a:t>. </a:t>
            </a:r>
            <a:r>
              <a:rPr lang="en-US" sz="1400" dirty="0">
                <a:latin typeface="Arial"/>
                <a:cs typeface="Arial"/>
              </a:rPr>
              <a:t>Making </a:t>
            </a:r>
            <a:r>
              <a:rPr lang="en-US" sz="1400" b="0" i="0" dirty="0">
                <a:effectLst/>
                <a:latin typeface="Arial"/>
                <a:cs typeface="Arial"/>
              </a:rPr>
              <a:t> payments</a:t>
            </a:r>
            <a:r>
              <a:rPr lang="en-US" sz="1400" dirty="0">
                <a:latin typeface="Arial"/>
                <a:cs typeface="Arial"/>
              </a:rPr>
              <a:t> on-time </a:t>
            </a:r>
            <a:r>
              <a:rPr lang="en-US" sz="1400" b="0" i="0" dirty="0">
                <a:effectLst/>
                <a:latin typeface="Arial"/>
                <a:cs typeface="Arial"/>
              </a:rPr>
              <a:t>each month and maintaining a utilization rate below 45% makes up 65% of your credit score.</a:t>
            </a:r>
          </a:p>
          <a:p>
            <a:endParaRPr lang="en-US" sz="1400" dirty="0">
              <a:latin typeface="Arial"/>
              <a:ea typeface="Calibri" panose="020F0502020204030204" pitchFamily="34" charset="0"/>
              <a:cs typeface="Arial"/>
            </a:endParaRPr>
          </a:p>
          <a:p>
            <a:r>
              <a:rPr lang="en-US" sz="1400" dirty="0">
                <a:latin typeface="Arial"/>
                <a:ea typeface="Calibri" panose="020F0502020204030204" pitchFamily="34" charset="0"/>
                <a:cs typeface="Arial"/>
              </a:rPr>
              <a:t>[Company]</a:t>
            </a:r>
            <a:r>
              <a:rPr lang="en-US" sz="1400" dirty="0">
                <a:effectLst/>
                <a:latin typeface="Arial"/>
                <a:ea typeface="Calibri" panose="020F0502020204030204" pitchFamily="34" charset="0"/>
                <a:cs typeface="Arial"/>
              </a:rPr>
              <a:t> provides all users with access to their</a:t>
            </a:r>
            <a:r>
              <a:rPr lang="en-US" sz="1400" dirty="0">
                <a:solidFill>
                  <a:srgbClr val="33475B"/>
                </a:solidFill>
                <a:effectLst/>
                <a:latin typeface="Arial"/>
                <a:ea typeface="Calibri" panose="020F0502020204030204" pitchFamily="34" charset="0"/>
                <a:cs typeface="Arial"/>
              </a:rPr>
              <a:t> @</a:t>
            </a:r>
            <a:r>
              <a:rPr lang="en-US" sz="1400" b="1" u="sng" dirty="0">
                <a:solidFill>
                  <a:srgbClr val="0091AE"/>
                </a:solidFill>
                <a:effectLst/>
                <a:latin typeface="Arial"/>
                <a:ea typeface="Calibri" panose="020F0502020204030204" pitchFamily="34" charset="0"/>
                <a:cs typeface="Arial"/>
                <a:hlinkClick r:id="rId3"/>
              </a:rPr>
              <a:t>TransUnion</a:t>
            </a:r>
            <a:r>
              <a:rPr lang="en-US" sz="1400" dirty="0">
                <a:solidFill>
                  <a:srgbClr val="33475B"/>
                </a:solidFill>
                <a:effectLst/>
                <a:latin typeface="Arial"/>
                <a:ea typeface="Calibri" panose="020F0502020204030204" pitchFamily="34" charset="0"/>
                <a:cs typeface="Arial"/>
              </a:rPr>
              <a:t> credit score and credit report.</a:t>
            </a:r>
            <a:r>
              <a:rPr lang="en-US" sz="1400" dirty="0">
                <a:solidFill>
                  <a:srgbClr val="33475B"/>
                </a:solidFill>
                <a:latin typeface="Arial"/>
                <a:ea typeface="Calibri" panose="020F0502020204030204" pitchFamily="34" charset="0"/>
                <a:cs typeface="Arial"/>
              </a:rPr>
              <a:t> Open your free [app] account today to start building your credit and achieving your financial goals: [invitation link and code]</a:t>
            </a:r>
            <a:endParaRPr lang="en-US" sz="1400" dirty="0">
              <a:solidFill>
                <a:srgbClr val="33475B"/>
              </a:solidFill>
              <a:effectLst/>
              <a:latin typeface="Arial" panose="020B0604020202020204" pitchFamily="34" charset="0"/>
              <a:ea typeface="Calibri" panose="020F0502020204030204" pitchFamily="34" charset="0"/>
              <a:cs typeface="Arial" panose="020B0604020202020204" pitchFamily="34" charset="0"/>
            </a:endParaRPr>
          </a:p>
          <a:p>
            <a:pPr algn="l"/>
            <a:endParaRPr lang="en-US" sz="1400" dirty="0">
              <a:solidFill>
                <a:srgbClr val="33475B"/>
              </a:solidFill>
              <a:effectLst/>
              <a:latin typeface="Arial" panose="020B0604020202020204" pitchFamily="34" charset="0"/>
              <a:ea typeface="Calibri" panose="020F0502020204030204" pitchFamily="34" charset="0"/>
              <a:cs typeface="Arial" panose="020B0604020202020204" pitchFamily="34" charset="0"/>
            </a:endParaRPr>
          </a:p>
          <a:p>
            <a:r>
              <a:rPr lang="en-US" sz="1400" dirty="0">
                <a:solidFill>
                  <a:srgbClr val="33475B"/>
                </a:solidFill>
                <a:effectLst/>
                <a:latin typeface="Arial"/>
                <a:ea typeface="Calibri" panose="020F0502020204030204" pitchFamily="34" charset="0"/>
                <a:cs typeface="Arial"/>
              </a:rPr>
              <a:t>#CreditEducationMonth</a:t>
            </a:r>
            <a:r>
              <a:rPr lang="en-US" sz="1400" dirty="0">
                <a:solidFill>
                  <a:srgbClr val="33475B"/>
                </a:solidFill>
                <a:latin typeface="Arial"/>
                <a:ea typeface="Calibri" panose="020F0502020204030204" pitchFamily="34" charset="0"/>
                <a:cs typeface="Arial"/>
              </a:rPr>
              <a:t> #creditreport #credit #credittips #buildcredit #creditcard #creditrepair #creditbalance #money #finance</a:t>
            </a:r>
            <a:endParaRPr lang="en-US" sz="1400" b="0" i="0" dirty="0">
              <a:solidFill>
                <a:srgbClr val="323E48"/>
              </a:solidFill>
              <a:effectLst/>
              <a:latin typeface="Arial"/>
              <a:cs typeface="Arial"/>
            </a:endParaRPr>
          </a:p>
        </p:txBody>
      </p:sp>
      <p:sp>
        <p:nvSpPr>
          <p:cNvPr id="15" name="Rectangle 3">
            <a:extLst>
              <a:ext uri="{FF2B5EF4-FFF2-40B4-BE49-F238E27FC236}">
                <a16:creationId xmlns:a16="http://schemas.microsoft.com/office/drawing/2014/main" id="{9BC19848-B775-E7F9-4128-3C4C7C10A687}"/>
              </a:ext>
            </a:extLst>
          </p:cNvPr>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2" name="Picture 21">
            <a:extLst>
              <a:ext uri="{FF2B5EF4-FFF2-40B4-BE49-F238E27FC236}">
                <a16:creationId xmlns:a16="http://schemas.microsoft.com/office/drawing/2014/main" id="{BC7EA98B-E2AB-7E1A-889C-498D98422E68}"/>
              </a:ext>
            </a:extLst>
          </p:cNvPr>
          <p:cNvPicPr>
            <a:picLocks noChangeAspect="1"/>
          </p:cNvPicPr>
          <p:nvPr/>
        </p:nvPicPr>
        <p:blipFill>
          <a:blip r:embed="rId4"/>
          <a:stretch>
            <a:fillRect/>
          </a:stretch>
        </p:blipFill>
        <p:spPr>
          <a:xfrm>
            <a:off x="607502" y="1435286"/>
            <a:ext cx="4157478" cy="4105728"/>
          </a:xfrm>
          <a:prstGeom prst="rect">
            <a:avLst/>
          </a:prstGeom>
        </p:spPr>
      </p:pic>
      <p:pic>
        <p:nvPicPr>
          <p:cNvPr id="24" name="Picture 23">
            <a:extLst>
              <a:ext uri="{FF2B5EF4-FFF2-40B4-BE49-F238E27FC236}">
                <a16:creationId xmlns:a16="http://schemas.microsoft.com/office/drawing/2014/main" id="{38410CBC-0773-91FE-69E2-2DEA875B5901}"/>
              </a:ext>
            </a:extLst>
          </p:cNvPr>
          <p:cNvPicPr>
            <a:picLocks noChangeAspect="1"/>
          </p:cNvPicPr>
          <p:nvPr/>
        </p:nvPicPr>
        <p:blipFill>
          <a:blip r:embed="rId5"/>
          <a:stretch>
            <a:fillRect/>
          </a:stretch>
        </p:blipFill>
        <p:spPr>
          <a:xfrm>
            <a:off x="5247067" y="223697"/>
            <a:ext cx="1918528" cy="1860719"/>
          </a:xfrm>
          <a:prstGeom prst="rect">
            <a:avLst/>
          </a:prstGeom>
        </p:spPr>
      </p:pic>
      <p:pic>
        <p:nvPicPr>
          <p:cNvPr id="26" name="Picture 25">
            <a:extLst>
              <a:ext uri="{FF2B5EF4-FFF2-40B4-BE49-F238E27FC236}">
                <a16:creationId xmlns:a16="http://schemas.microsoft.com/office/drawing/2014/main" id="{A194E0B1-9AF5-BF98-D53B-544E4B35FDC2}"/>
              </a:ext>
            </a:extLst>
          </p:cNvPr>
          <p:cNvPicPr>
            <a:picLocks noChangeAspect="1"/>
          </p:cNvPicPr>
          <p:nvPr/>
        </p:nvPicPr>
        <p:blipFill>
          <a:blip r:embed="rId6"/>
          <a:stretch>
            <a:fillRect/>
          </a:stretch>
        </p:blipFill>
        <p:spPr>
          <a:xfrm>
            <a:off x="5184059" y="2215310"/>
            <a:ext cx="1980607" cy="1964511"/>
          </a:xfrm>
          <a:prstGeom prst="rect">
            <a:avLst/>
          </a:prstGeom>
        </p:spPr>
      </p:pic>
      <p:pic>
        <p:nvPicPr>
          <p:cNvPr id="28" name="Picture 27">
            <a:extLst>
              <a:ext uri="{FF2B5EF4-FFF2-40B4-BE49-F238E27FC236}">
                <a16:creationId xmlns:a16="http://schemas.microsoft.com/office/drawing/2014/main" id="{5837D367-05B1-EA2E-EED2-7F096AD1F303}"/>
              </a:ext>
            </a:extLst>
          </p:cNvPr>
          <p:cNvPicPr>
            <a:picLocks noChangeAspect="1"/>
          </p:cNvPicPr>
          <p:nvPr/>
        </p:nvPicPr>
        <p:blipFill>
          <a:blip r:embed="rId7"/>
          <a:stretch>
            <a:fillRect/>
          </a:stretch>
        </p:blipFill>
        <p:spPr>
          <a:xfrm>
            <a:off x="5183369" y="4403020"/>
            <a:ext cx="1983563" cy="1963857"/>
          </a:xfrm>
          <a:prstGeom prst="rect">
            <a:avLst/>
          </a:prstGeom>
        </p:spPr>
      </p:pic>
    </p:spTree>
    <p:extLst>
      <p:ext uri="{BB962C8B-B14F-4D97-AF65-F5344CB8AC3E}">
        <p14:creationId xmlns:p14="http://schemas.microsoft.com/office/powerpoint/2010/main" val="1676607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72171" y="291857"/>
            <a:ext cx="10515600" cy="751156"/>
          </a:xfrm>
        </p:spPr>
        <p:txBody>
          <a:bodyPr>
            <a:normAutofit/>
          </a:bodyPr>
          <a:lstStyle/>
          <a:p>
            <a:r>
              <a:rPr lang="en-US" sz="4000" b="1">
                <a:solidFill>
                  <a:srgbClr val="204490"/>
                </a:solidFill>
                <a:latin typeface="Arial"/>
                <a:cs typeface="Arial"/>
              </a:rPr>
              <a:t>Maintain Credit</a:t>
            </a:r>
            <a:endParaRPr lang="en-US" sz="40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2"/>
          <a:stretch>
            <a:fillRect/>
          </a:stretch>
        </p:blipFill>
        <p:spPr>
          <a:xfrm>
            <a:off x="10373954" y="6470393"/>
            <a:ext cx="1581150" cy="200025"/>
          </a:xfrm>
          <a:prstGeom prst="rect">
            <a:avLst/>
          </a:prstGeom>
        </p:spPr>
      </p:pic>
      <p:pic>
        <p:nvPicPr>
          <p:cNvPr id="4" name="Picture 3">
            <a:extLst>
              <a:ext uri="{FF2B5EF4-FFF2-40B4-BE49-F238E27FC236}">
                <a16:creationId xmlns:a16="http://schemas.microsoft.com/office/drawing/2014/main" id="{CF9DAB14-D85C-F485-1F0A-73D4E1F9218E}"/>
              </a:ext>
            </a:extLst>
          </p:cNvPr>
          <p:cNvPicPr>
            <a:picLocks noChangeAspect="1"/>
          </p:cNvPicPr>
          <p:nvPr/>
        </p:nvPicPr>
        <p:blipFill>
          <a:blip r:embed="rId3"/>
          <a:stretch>
            <a:fillRect/>
          </a:stretch>
        </p:blipFill>
        <p:spPr>
          <a:xfrm>
            <a:off x="7338570" y="1042787"/>
            <a:ext cx="3016590" cy="3026745"/>
          </a:xfrm>
          <a:prstGeom prst="rect">
            <a:avLst/>
          </a:prstGeom>
        </p:spPr>
      </p:pic>
      <p:sp>
        <p:nvSpPr>
          <p:cNvPr id="7" name="TextBox 6">
            <a:extLst>
              <a:ext uri="{FF2B5EF4-FFF2-40B4-BE49-F238E27FC236}">
                <a16:creationId xmlns:a16="http://schemas.microsoft.com/office/drawing/2014/main" id="{70F54D69-C188-78C8-1015-C858E847404E}"/>
              </a:ext>
            </a:extLst>
          </p:cNvPr>
          <p:cNvSpPr txBox="1"/>
          <p:nvPr/>
        </p:nvSpPr>
        <p:spPr>
          <a:xfrm>
            <a:off x="6429985" y="4319002"/>
            <a:ext cx="5162220" cy="2308324"/>
          </a:xfrm>
          <a:prstGeom prst="rect">
            <a:avLst/>
          </a:prstGeom>
          <a:noFill/>
        </p:spPr>
        <p:txBody>
          <a:bodyPr wrap="square" lIns="91440" tIns="45720" rIns="91440" bIns="45720" rtlCol="0" anchor="t">
            <a:spAutoFit/>
          </a:bodyPr>
          <a:lstStyle/>
          <a:p>
            <a:r>
              <a:rPr lang="en-US" sz="1200" b="0" i="0" dirty="0">
                <a:effectLst/>
                <a:latin typeface="Arial"/>
                <a:cs typeface="Arial"/>
              </a:rPr>
              <a:t>Credit utilization has a major impact on your credit score. To</a:t>
            </a:r>
            <a:r>
              <a:rPr lang="en-US" sz="1200" dirty="0">
                <a:latin typeface="Arial"/>
                <a:cs typeface="Arial"/>
              </a:rPr>
              <a:t> </a:t>
            </a:r>
            <a:r>
              <a:rPr lang="en-US" sz="1200" b="0" i="0" dirty="0">
                <a:effectLst/>
                <a:latin typeface="Arial"/>
                <a:cs typeface="Arial"/>
              </a:rPr>
              <a:t>maintain a good or excellent rating keep your credit utilization below 30%. If you have a credit card with a $2,000 limit and a $900 balance, your utilization rate is 45%. To lower your credit utilization, strive to lower your credit card balance.</a:t>
            </a:r>
            <a:r>
              <a:rPr lang="en-US" sz="1200" dirty="0">
                <a:latin typeface="Arial"/>
                <a:cs typeface="Arial"/>
              </a:rPr>
              <a:t> </a:t>
            </a:r>
            <a:endParaRPr lang="en-US" dirty="0">
              <a:latin typeface="Arial"/>
              <a:cs typeface="Arial"/>
            </a:endParaRPr>
          </a:p>
          <a:p>
            <a:endParaRPr lang="en-US" sz="1200" dirty="0">
              <a:latin typeface="Arial"/>
              <a:cs typeface="Arial"/>
            </a:endParaRPr>
          </a:p>
          <a:p>
            <a:r>
              <a:rPr lang="en-US" sz="1200" dirty="0">
                <a:latin typeface="Arial"/>
                <a:cs typeface="Arial"/>
              </a:rPr>
              <a:t>[Company]</a:t>
            </a:r>
            <a:r>
              <a:rPr lang="en-US" sz="1200" b="0" i="0" dirty="0">
                <a:effectLst/>
                <a:latin typeface="Arial"/>
                <a:cs typeface="Arial"/>
              </a:rPr>
              <a:t> makes it easy to monitor your credit utilization and credit score.</a:t>
            </a:r>
            <a:r>
              <a:rPr lang="en-US" sz="1200" dirty="0">
                <a:latin typeface="Arial"/>
                <a:cs typeface="Arial"/>
              </a:rPr>
              <a:t> Get our free [app] to build your credit, manage your finances and achieve your financial goals. </a:t>
            </a:r>
            <a:r>
              <a:rPr lang="en-US" sz="1200" dirty="0">
                <a:latin typeface="Arial"/>
                <a:ea typeface="+mn-lt"/>
                <a:cs typeface="+mn-lt"/>
              </a:rPr>
              <a:t>[invitation link and code]</a:t>
            </a:r>
            <a:endParaRPr lang="en-US" dirty="0">
              <a:latin typeface="Arial"/>
              <a:ea typeface="+mn-lt"/>
              <a:cs typeface="+mn-lt"/>
            </a:endParaRPr>
          </a:p>
          <a:p>
            <a:endParaRPr lang="en-US" sz="1200" dirty="0">
              <a:latin typeface="Arial"/>
              <a:cs typeface="Arial"/>
            </a:endParaRPr>
          </a:p>
          <a:p>
            <a:r>
              <a:rPr lang="en-US" sz="1200" b="0" i="0" u="none" strike="noStrike" dirty="0">
                <a:effectLst/>
                <a:latin typeface="Arial"/>
                <a:cs typeface="Arial"/>
              </a:rPr>
              <a:t>#wellbeingwednesday</a:t>
            </a:r>
            <a:r>
              <a:rPr lang="en-US" sz="1200" b="0" i="0" dirty="0">
                <a:effectLst/>
                <a:latin typeface="Arial"/>
                <a:cs typeface="Arial"/>
              </a:rPr>
              <a:t> </a:t>
            </a:r>
            <a:r>
              <a:rPr lang="en-US" sz="1200" b="0" i="0" u="none" strike="noStrike" dirty="0">
                <a:effectLst/>
                <a:latin typeface="Arial"/>
                <a:cs typeface="Arial"/>
              </a:rPr>
              <a:t>#credittips</a:t>
            </a:r>
            <a:r>
              <a:rPr lang="en-US" sz="1200" dirty="0">
                <a:latin typeface="Arial"/>
                <a:cs typeface="Arial"/>
              </a:rPr>
              <a:t> #credittips #creditreport #creditcard #creditrepair</a:t>
            </a:r>
            <a:endParaRPr lang="en-US" sz="1200" b="0" i="0" dirty="0">
              <a:effectLst/>
              <a:latin typeface="Arial"/>
              <a:cs typeface="Arial"/>
            </a:endParaRPr>
          </a:p>
        </p:txBody>
      </p:sp>
      <p:pic>
        <p:nvPicPr>
          <p:cNvPr id="11" name="Picture 10">
            <a:extLst>
              <a:ext uri="{FF2B5EF4-FFF2-40B4-BE49-F238E27FC236}">
                <a16:creationId xmlns:a16="http://schemas.microsoft.com/office/drawing/2014/main" id="{949253D9-7DB6-303D-0EF8-F764B964E543}"/>
              </a:ext>
            </a:extLst>
          </p:cNvPr>
          <p:cNvPicPr>
            <a:picLocks noChangeAspect="1"/>
          </p:cNvPicPr>
          <p:nvPr/>
        </p:nvPicPr>
        <p:blipFill>
          <a:blip r:embed="rId4"/>
          <a:stretch>
            <a:fillRect/>
          </a:stretch>
        </p:blipFill>
        <p:spPr>
          <a:xfrm>
            <a:off x="1338062" y="1044978"/>
            <a:ext cx="3019539" cy="3024424"/>
          </a:xfrm>
          <a:prstGeom prst="rect">
            <a:avLst/>
          </a:prstGeom>
        </p:spPr>
      </p:pic>
      <p:sp>
        <p:nvSpPr>
          <p:cNvPr id="12" name="TextBox 11">
            <a:extLst>
              <a:ext uri="{FF2B5EF4-FFF2-40B4-BE49-F238E27FC236}">
                <a16:creationId xmlns:a16="http://schemas.microsoft.com/office/drawing/2014/main" id="{2FACAA78-823E-8928-5805-5EF68D8D56B2}"/>
              </a:ext>
            </a:extLst>
          </p:cNvPr>
          <p:cNvSpPr txBox="1"/>
          <p:nvPr/>
        </p:nvSpPr>
        <p:spPr>
          <a:xfrm>
            <a:off x="567336" y="4191099"/>
            <a:ext cx="4959355" cy="2308324"/>
          </a:xfrm>
          <a:prstGeom prst="rect">
            <a:avLst/>
          </a:prstGeom>
          <a:noFill/>
        </p:spPr>
        <p:txBody>
          <a:bodyPr wrap="square" lIns="91440" tIns="45720" rIns="91440" bIns="45720" rtlCol="0" anchor="t">
            <a:spAutoFit/>
          </a:bodyPr>
          <a:lstStyle/>
          <a:p>
            <a:r>
              <a:rPr lang="en-US" sz="1200" b="0" i="0" dirty="0">
                <a:effectLst/>
                <a:latin typeface="Arial"/>
                <a:cs typeface="Arial"/>
              </a:rPr>
              <a:t>To </a:t>
            </a:r>
            <a:r>
              <a:rPr lang="en-US" sz="1200" dirty="0">
                <a:latin typeface="Arial"/>
                <a:cs typeface="Arial"/>
              </a:rPr>
              <a:t>maintain </a:t>
            </a:r>
            <a:r>
              <a:rPr lang="en-US" sz="1200" b="0" i="0" dirty="0">
                <a:effectLst/>
                <a:latin typeface="Arial"/>
                <a:cs typeface="Arial"/>
              </a:rPr>
              <a:t>your credit score, </a:t>
            </a:r>
            <a:r>
              <a:rPr lang="en-US" sz="1200" dirty="0">
                <a:latin typeface="Arial"/>
                <a:cs typeface="Arial"/>
              </a:rPr>
              <a:t>it’s important to use </a:t>
            </a:r>
            <a:r>
              <a:rPr lang="en-US" sz="1200" b="0" i="0" dirty="0">
                <a:effectLst/>
                <a:latin typeface="Arial"/>
                <a:cs typeface="Arial"/>
              </a:rPr>
              <a:t>credit wisely. We’ve got six ways </a:t>
            </a:r>
            <a:r>
              <a:rPr lang="en-US" sz="1200" dirty="0">
                <a:latin typeface="Arial"/>
                <a:cs typeface="Arial"/>
              </a:rPr>
              <a:t>to build your credit </a:t>
            </a:r>
            <a:r>
              <a:rPr lang="en-US" sz="1200" b="0" i="0" dirty="0">
                <a:effectLst/>
                <a:latin typeface="Arial"/>
                <a:cs typeface="Arial"/>
              </a:rPr>
              <a:t>while sensibly shopping for family and friends this holiday season.</a:t>
            </a:r>
            <a:r>
              <a:rPr lang="en-US" sz="1200" b="0" i="0" dirty="0">
                <a:solidFill>
                  <a:srgbClr val="33475B"/>
                </a:solidFill>
                <a:effectLst/>
                <a:latin typeface="Arial"/>
                <a:cs typeface="Arial"/>
              </a:rPr>
              <a:t> </a:t>
            </a:r>
            <a:br>
              <a:rPr lang="en-US" sz="1200" dirty="0">
                <a:latin typeface="Arial" panose="020B0604020202020204" pitchFamily="34" charset="0"/>
                <a:cs typeface="Arial" panose="020B0604020202020204" pitchFamily="34" charset="0"/>
              </a:rPr>
            </a:br>
            <a:r>
              <a:rPr lang="en-US" sz="1200" i="0" u="none" strike="noStrike" dirty="0">
                <a:solidFill>
                  <a:srgbClr val="0091AE"/>
                </a:solidFill>
                <a:effectLst/>
                <a:latin typeface="Arial"/>
                <a:cs typeface="Arial"/>
                <a:hlinkClick r:id="rId5"/>
              </a:rPr>
              <a:t>https://finlocker.com/6-ways-to-build-your-credit-while-holiday-shopping/</a:t>
            </a:r>
            <a:endParaRPr lang="en-US" sz="1200" i="0" u="none" strike="noStrike" dirty="0">
              <a:solidFill>
                <a:srgbClr val="0091AE"/>
              </a:solidFill>
              <a:effectLst/>
              <a:latin typeface="Arial"/>
              <a:cs typeface="Arial"/>
            </a:endParaRPr>
          </a:p>
          <a:p>
            <a:pPr algn="l"/>
            <a:endParaRPr lang="en-US" sz="1200" b="0" i="0" dirty="0">
              <a:solidFill>
                <a:srgbClr val="33475B"/>
              </a:solidFill>
              <a:effectLst/>
              <a:latin typeface="Arial" panose="020B0604020202020204" pitchFamily="34" charset="0"/>
              <a:cs typeface="Arial" panose="020B0604020202020204" pitchFamily="34" charset="0"/>
            </a:endParaRPr>
          </a:p>
          <a:p>
            <a:r>
              <a:rPr lang="en-US" sz="1200" dirty="0">
                <a:latin typeface="Arial"/>
                <a:cs typeface="Arial"/>
              </a:rPr>
              <a:t>Download [app], our free financial app to receive your credit score and credit report, and tools that will help you to manage your finances and achieve your financial goals. </a:t>
            </a:r>
            <a:r>
              <a:rPr lang="en-US" sz="1200" dirty="0">
                <a:latin typeface="Arial"/>
                <a:ea typeface="+mn-lt"/>
                <a:cs typeface="+mn-lt"/>
              </a:rPr>
              <a:t>[invitation link and code]</a:t>
            </a:r>
          </a:p>
          <a:p>
            <a:endParaRPr lang="en-US" sz="1200" dirty="0">
              <a:latin typeface="Arial"/>
              <a:cs typeface="Arial"/>
            </a:endParaRPr>
          </a:p>
          <a:p>
            <a:r>
              <a:rPr lang="en-US" sz="1200" b="0" i="0" dirty="0">
                <a:effectLst/>
                <a:latin typeface="Arial"/>
                <a:cs typeface="Arial"/>
              </a:rPr>
              <a:t>#financialtips #financialplanning</a:t>
            </a:r>
            <a:r>
              <a:rPr lang="en-US" sz="1200" dirty="0">
                <a:latin typeface="Arial"/>
                <a:cs typeface="Arial"/>
              </a:rPr>
              <a:t> #credittips #creditreport #creditcard #creditrepair</a:t>
            </a:r>
            <a:endParaRPr lang="en-US" sz="1200" b="0" i="0" dirty="0">
              <a:effectLst/>
              <a:latin typeface="Arial"/>
              <a:cs typeface="Arial"/>
            </a:endParaRPr>
          </a:p>
        </p:txBody>
      </p:sp>
      <p:sp>
        <p:nvSpPr>
          <p:cNvPr id="15" name="Rectangle 3">
            <a:extLst>
              <a:ext uri="{FF2B5EF4-FFF2-40B4-BE49-F238E27FC236}">
                <a16:creationId xmlns:a16="http://schemas.microsoft.com/office/drawing/2014/main" id="{9BC19848-B775-E7F9-4128-3C4C7C10A687}"/>
              </a:ext>
            </a:extLst>
          </p:cNvPr>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2011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481940" y="365126"/>
            <a:ext cx="10515600" cy="751156"/>
          </a:xfrm>
        </p:spPr>
        <p:txBody>
          <a:bodyPr>
            <a:normAutofit/>
          </a:bodyPr>
          <a:lstStyle/>
          <a:p>
            <a:r>
              <a:rPr lang="en-US" sz="4000" b="1">
                <a:solidFill>
                  <a:srgbClr val="204490"/>
                </a:solidFill>
                <a:latin typeface="Arial"/>
                <a:cs typeface="Arial"/>
              </a:rPr>
              <a:t>Financial Literacy</a:t>
            </a:r>
            <a:endParaRPr lang="en-US" sz="40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2"/>
          <a:stretch>
            <a:fillRect/>
          </a:stretch>
        </p:blipFill>
        <p:spPr>
          <a:xfrm>
            <a:off x="10373954" y="6470393"/>
            <a:ext cx="1581150" cy="200025"/>
          </a:xfrm>
          <a:prstGeom prst="rect">
            <a:avLst/>
          </a:prstGeom>
        </p:spPr>
      </p:pic>
      <p:sp>
        <p:nvSpPr>
          <p:cNvPr id="3" name="TextBox 2">
            <a:extLst>
              <a:ext uri="{FF2B5EF4-FFF2-40B4-BE49-F238E27FC236}">
                <a16:creationId xmlns:a16="http://schemas.microsoft.com/office/drawing/2014/main" id="{AF9F7A67-02EB-B604-5331-61CCEF0EBD42}"/>
              </a:ext>
            </a:extLst>
          </p:cNvPr>
          <p:cNvSpPr txBox="1"/>
          <p:nvPr/>
        </p:nvSpPr>
        <p:spPr>
          <a:xfrm>
            <a:off x="481633" y="1157158"/>
            <a:ext cx="609552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23E48"/>
                </a:solidFill>
                <a:latin typeface="Arial"/>
                <a:cs typeface="Arial"/>
              </a:rPr>
              <a:t>Understanding all the factors that impact your credit score can improve your eligibility for credit. Our free financial app makes it easy to monitor your #creditscore, #creditreport, credit utilization ratio, and provides #crediteducation.</a:t>
            </a:r>
            <a:endParaRPr lang="en-US" dirty="0">
              <a:latin typeface="Arial"/>
              <a:cs typeface="Arial"/>
            </a:endParaRPr>
          </a:p>
          <a:p>
            <a:endParaRPr lang="en-US" sz="1200" dirty="0">
              <a:solidFill>
                <a:srgbClr val="323E48"/>
              </a:solidFill>
              <a:latin typeface="Arial"/>
              <a:cs typeface="Arial"/>
            </a:endParaRPr>
          </a:p>
          <a:p>
            <a:r>
              <a:rPr lang="en-US" sz="1200" dirty="0">
                <a:solidFill>
                  <a:srgbClr val="323E48"/>
                </a:solidFill>
                <a:latin typeface="Arial"/>
                <a:cs typeface="Arial"/>
              </a:rPr>
              <a:t>For more information on monitoring and improving your credit score, download [app], our free financial app! [invitation link and code]</a:t>
            </a:r>
          </a:p>
          <a:p>
            <a:endParaRPr lang="en-US" sz="1200" dirty="0">
              <a:solidFill>
                <a:srgbClr val="323E48"/>
              </a:solidFill>
              <a:latin typeface="Arial"/>
              <a:cs typeface="Arial"/>
            </a:endParaRPr>
          </a:p>
          <a:p>
            <a:r>
              <a:rPr lang="en-US" sz="1200" dirty="0">
                <a:solidFill>
                  <a:srgbClr val="323E48"/>
                </a:solidFill>
                <a:latin typeface="Arial"/>
                <a:cs typeface="Arial"/>
              </a:rPr>
              <a:t>#credittips #terminologytuesday #betterfinancialfuture #creditreport #creditcard #creditscore</a:t>
            </a:r>
            <a:endParaRPr lang="en-US" dirty="0">
              <a:solidFill>
                <a:srgbClr val="000000"/>
              </a:solidFill>
              <a:latin typeface="Arial"/>
              <a:cs typeface="Arial"/>
            </a:endParaRPr>
          </a:p>
          <a:p>
            <a:endParaRPr lang="en-US" sz="1200" dirty="0">
              <a:solidFill>
                <a:srgbClr val="323E48"/>
              </a:solidFill>
              <a:latin typeface="Arial"/>
              <a:cs typeface="Arial"/>
            </a:endParaRPr>
          </a:p>
          <a:p>
            <a:endParaRPr lang="en-US" sz="1200" dirty="0">
              <a:solidFill>
                <a:srgbClr val="323E48"/>
              </a:solidFill>
              <a:latin typeface="Arial"/>
              <a:cs typeface="Arial"/>
            </a:endParaRPr>
          </a:p>
        </p:txBody>
      </p:sp>
      <p:pic>
        <p:nvPicPr>
          <p:cNvPr id="4" name="Picture 6" descr="Diagram&#10;&#10;Description automatically generated">
            <a:extLst>
              <a:ext uri="{FF2B5EF4-FFF2-40B4-BE49-F238E27FC236}">
                <a16:creationId xmlns:a16="http://schemas.microsoft.com/office/drawing/2014/main" id="{DD3FD9CE-EAE1-E2BF-668B-9FD2AA70AACD}"/>
              </a:ext>
            </a:extLst>
          </p:cNvPr>
          <p:cNvPicPr>
            <a:picLocks noChangeAspect="1"/>
          </p:cNvPicPr>
          <p:nvPr/>
        </p:nvPicPr>
        <p:blipFill>
          <a:blip r:embed="rId3"/>
          <a:stretch>
            <a:fillRect/>
          </a:stretch>
        </p:blipFill>
        <p:spPr>
          <a:xfrm>
            <a:off x="1049851" y="3228709"/>
            <a:ext cx="3329324" cy="3339484"/>
          </a:xfrm>
          <a:prstGeom prst="rect">
            <a:avLst/>
          </a:prstGeom>
        </p:spPr>
      </p:pic>
      <p:sp>
        <p:nvSpPr>
          <p:cNvPr id="7" name="TextBox 6">
            <a:extLst>
              <a:ext uri="{FF2B5EF4-FFF2-40B4-BE49-F238E27FC236}">
                <a16:creationId xmlns:a16="http://schemas.microsoft.com/office/drawing/2014/main" id="{0FCC4E28-6D13-8D2A-8C2F-43CB149B3D5B}"/>
              </a:ext>
            </a:extLst>
          </p:cNvPr>
          <p:cNvSpPr txBox="1"/>
          <p:nvPr/>
        </p:nvSpPr>
        <p:spPr>
          <a:xfrm>
            <a:off x="5676018" y="4058169"/>
            <a:ext cx="621391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23E48"/>
                </a:solidFill>
                <a:latin typeface="Arial"/>
                <a:cs typeface="Arial"/>
              </a:rPr>
              <a:t>Life throws surprises at us, sometimes costly ones. </a:t>
            </a:r>
            <a:r>
              <a:rPr lang="en-US" sz="1200" dirty="0">
                <a:latin typeface="Arial"/>
                <a:ea typeface="+mn-lt"/>
                <a:cs typeface="+mn-lt"/>
              </a:rPr>
              <a:t>[Company]</a:t>
            </a:r>
            <a:r>
              <a:rPr lang="en-US" sz="1200" dirty="0">
                <a:solidFill>
                  <a:srgbClr val="000000"/>
                </a:solidFill>
                <a:latin typeface="Arial"/>
                <a:cs typeface="Calibri"/>
              </a:rPr>
              <a:t> </a:t>
            </a:r>
            <a:r>
              <a:rPr lang="en-US" sz="1200" dirty="0">
                <a:solidFill>
                  <a:srgbClr val="323E48"/>
                </a:solidFill>
                <a:latin typeface="Arial"/>
                <a:cs typeface="Arial"/>
              </a:rPr>
              <a:t>can help you to prepare to cover unexpected expenses by creating an emergency fund using your own savings account.</a:t>
            </a:r>
          </a:p>
          <a:p>
            <a:endParaRPr lang="en-US" sz="1200" dirty="0">
              <a:solidFill>
                <a:srgbClr val="323E48"/>
              </a:solidFill>
              <a:latin typeface="Arial"/>
              <a:cs typeface="Arial"/>
            </a:endParaRPr>
          </a:p>
          <a:p>
            <a:r>
              <a:rPr lang="en-US" sz="1200" dirty="0">
                <a:solidFill>
                  <a:srgbClr val="323E48"/>
                </a:solidFill>
                <a:latin typeface="Arial"/>
                <a:cs typeface="Arial"/>
              </a:rPr>
              <a:t>Our free financial management app provides credit monitoring, budgeting and savings tools to help you financially prepare for life's unexpected expenses. Download [app] today to start your emergency fund and achieve other financial goals.</a:t>
            </a:r>
          </a:p>
          <a:p>
            <a:r>
              <a:rPr lang="en-US" sz="1200" dirty="0">
                <a:solidFill>
                  <a:srgbClr val="323E48"/>
                </a:solidFill>
                <a:latin typeface="Arial"/>
                <a:cs typeface="Arial"/>
              </a:rPr>
              <a:t>[invitation link and code]</a:t>
            </a:r>
            <a:endParaRPr lang="en-US" sz="1200" dirty="0">
              <a:latin typeface="Arial"/>
              <a:cs typeface="Calibri"/>
            </a:endParaRPr>
          </a:p>
          <a:p>
            <a:endParaRPr lang="en-US" sz="1200" dirty="0">
              <a:solidFill>
                <a:srgbClr val="323E48"/>
              </a:solidFill>
              <a:latin typeface="Arial"/>
              <a:cs typeface="Arial"/>
            </a:endParaRPr>
          </a:p>
          <a:p>
            <a:r>
              <a:rPr lang="en-US" sz="1200" dirty="0">
                <a:solidFill>
                  <a:srgbClr val="323E48"/>
                </a:solidFill>
                <a:latin typeface="Arial"/>
                <a:cs typeface="Arial"/>
              </a:rPr>
              <a:t>#terminologytuesday #financialplanning #betterfinancialfuture #fund #emergencyfund #saving #savings #savingmoney</a:t>
            </a:r>
            <a:endParaRPr lang="en-US" sz="1200" dirty="0">
              <a:cs typeface="Calibri"/>
            </a:endParaRPr>
          </a:p>
        </p:txBody>
      </p:sp>
      <p:pic>
        <p:nvPicPr>
          <p:cNvPr id="9" name="Picture 9" descr="Graphical user interface, text, application&#10;&#10;Description automatically generated">
            <a:extLst>
              <a:ext uri="{FF2B5EF4-FFF2-40B4-BE49-F238E27FC236}">
                <a16:creationId xmlns:a16="http://schemas.microsoft.com/office/drawing/2014/main" id="{C0FD3EF6-483A-C9BD-9513-45448F6F5F31}"/>
              </a:ext>
            </a:extLst>
          </p:cNvPr>
          <p:cNvPicPr>
            <a:picLocks noChangeAspect="1"/>
          </p:cNvPicPr>
          <p:nvPr/>
        </p:nvPicPr>
        <p:blipFill>
          <a:blip r:embed="rId4"/>
          <a:stretch>
            <a:fillRect/>
          </a:stretch>
        </p:blipFill>
        <p:spPr>
          <a:xfrm>
            <a:off x="7653645" y="432522"/>
            <a:ext cx="3344131" cy="3348830"/>
          </a:xfrm>
          <a:prstGeom prst="rect">
            <a:avLst/>
          </a:prstGeom>
        </p:spPr>
      </p:pic>
    </p:spTree>
    <p:extLst>
      <p:ext uri="{BB962C8B-B14F-4D97-AF65-F5344CB8AC3E}">
        <p14:creationId xmlns:p14="http://schemas.microsoft.com/office/powerpoint/2010/main" val="110278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9B4-B29C-4746-AD10-79754B7B6893}"/>
              </a:ext>
            </a:extLst>
          </p:cNvPr>
          <p:cNvSpPr>
            <a:spLocks noGrp="1"/>
          </p:cNvSpPr>
          <p:nvPr>
            <p:ph type="title"/>
          </p:nvPr>
        </p:nvSpPr>
        <p:spPr>
          <a:xfrm>
            <a:off x="264915" y="274579"/>
            <a:ext cx="10515600" cy="751156"/>
          </a:xfrm>
        </p:spPr>
        <p:txBody>
          <a:bodyPr>
            <a:normAutofit/>
          </a:bodyPr>
          <a:lstStyle/>
          <a:p>
            <a:r>
              <a:rPr lang="en-US" sz="4000" b="1">
                <a:solidFill>
                  <a:srgbClr val="204490"/>
                </a:solidFill>
                <a:latin typeface="Arial"/>
                <a:cs typeface="Arial"/>
              </a:rPr>
              <a:t>Investing in Your Future</a:t>
            </a:r>
            <a:endParaRPr lang="en-US" sz="4000" b="1">
              <a:solidFill>
                <a:srgbClr val="20449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81A5203-F34D-4601-A956-F1076CF98FB9}"/>
              </a:ext>
            </a:extLst>
          </p:cNvPr>
          <p:cNvPicPr>
            <a:picLocks noChangeAspect="1"/>
          </p:cNvPicPr>
          <p:nvPr/>
        </p:nvPicPr>
        <p:blipFill>
          <a:blip r:embed="rId3"/>
          <a:stretch>
            <a:fillRect/>
          </a:stretch>
        </p:blipFill>
        <p:spPr>
          <a:xfrm>
            <a:off x="10373954" y="6470393"/>
            <a:ext cx="1581150" cy="200025"/>
          </a:xfrm>
          <a:prstGeom prst="rect">
            <a:avLst/>
          </a:prstGeom>
        </p:spPr>
      </p:pic>
      <p:grpSp>
        <p:nvGrpSpPr>
          <p:cNvPr id="11" name="Group 10">
            <a:extLst>
              <a:ext uri="{FF2B5EF4-FFF2-40B4-BE49-F238E27FC236}">
                <a16:creationId xmlns:a16="http://schemas.microsoft.com/office/drawing/2014/main" id="{D37793D6-BC7B-BB7C-0532-9278EC07E123}"/>
              </a:ext>
            </a:extLst>
          </p:cNvPr>
          <p:cNvGrpSpPr/>
          <p:nvPr/>
        </p:nvGrpSpPr>
        <p:grpSpPr>
          <a:xfrm>
            <a:off x="264915" y="1250994"/>
            <a:ext cx="3012141" cy="5269918"/>
            <a:chOff x="431514" y="1697456"/>
            <a:chExt cx="3012141" cy="5269918"/>
          </a:xfrm>
        </p:grpSpPr>
        <p:sp>
          <p:nvSpPr>
            <p:cNvPr id="7" name="TextBox 6">
              <a:extLst>
                <a:ext uri="{FF2B5EF4-FFF2-40B4-BE49-F238E27FC236}">
                  <a16:creationId xmlns:a16="http://schemas.microsoft.com/office/drawing/2014/main" id="{0BDC2FA7-CE6E-55D1-2FAA-F7ECC878075F}"/>
                </a:ext>
              </a:extLst>
            </p:cNvPr>
            <p:cNvSpPr txBox="1"/>
            <p:nvPr/>
          </p:nvSpPr>
          <p:spPr>
            <a:xfrm>
              <a:off x="431514" y="1697456"/>
              <a:ext cx="301214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23E48"/>
                  </a:solidFill>
                  <a:latin typeface="Arial"/>
                  <a:cs typeface="Arial"/>
                </a:rPr>
                <a:t>Invest in your future self by putting 10% from every paycheck into an investment, savings or retirement account, emergency fund, or towards paying off your debts. </a:t>
              </a:r>
            </a:p>
            <a:p>
              <a:endParaRPr lang="en-US" sz="1200" dirty="0">
                <a:solidFill>
                  <a:srgbClr val="323E48"/>
                </a:solidFill>
                <a:latin typeface="Arial"/>
                <a:cs typeface="Arial"/>
              </a:endParaRPr>
            </a:p>
            <a:p>
              <a:r>
                <a:rPr lang="en-US" sz="1200" dirty="0">
                  <a:solidFill>
                    <a:srgbClr val="323E48"/>
                  </a:solidFill>
                  <a:latin typeface="Arial"/>
                  <a:cs typeface="Arial"/>
                </a:rPr>
                <a:t>Achieve your financial goals with our free [app] [invitation link and code]</a:t>
              </a:r>
            </a:p>
            <a:p>
              <a:endParaRPr lang="en-US" sz="1200" dirty="0">
                <a:solidFill>
                  <a:srgbClr val="323E48"/>
                </a:solidFill>
                <a:latin typeface="Arial" panose="020B0604020202020204" pitchFamily="34" charset="0"/>
                <a:cs typeface="Arial" panose="020B0604020202020204" pitchFamily="34" charset="0"/>
              </a:endParaRPr>
            </a:p>
            <a:p>
              <a:r>
                <a:rPr lang="en-US" sz="1200" dirty="0">
                  <a:solidFill>
                    <a:srgbClr val="323E48"/>
                  </a:solidFill>
                  <a:latin typeface="Arial"/>
                  <a:cs typeface="Arial"/>
                </a:rPr>
                <a:t>#financetips #savingsgoals #income</a:t>
              </a:r>
              <a:endParaRPr lang="en-US" sz="1200" dirty="0">
                <a:solidFill>
                  <a:srgbClr val="323E48"/>
                </a:solidFill>
                <a:latin typeface="Arial" panose="020B0604020202020204" pitchFamily="34" charset="0"/>
                <a:cs typeface="Arial" panose="020B0604020202020204" pitchFamily="34" charset="0"/>
              </a:endParaRPr>
            </a:p>
            <a:p>
              <a:r>
                <a:rPr lang="en-US" sz="1200" dirty="0">
                  <a:solidFill>
                    <a:srgbClr val="323E48"/>
                  </a:solidFill>
                  <a:latin typeface="Arial"/>
                  <a:cs typeface="Arial"/>
                </a:rPr>
                <a:t>#finance #investments #financialplanning</a:t>
              </a:r>
              <a:endParaRPr lang="en-US" sz="1200" dirty="0">
                <a:solidFill>
                  <a:srgbClr val="323E48"/>
                </a:solidFill>
                <a:latin typeface="Arial" panose="020B0604020202020204" pitchFamily="34" charset="0"/>
                <a:cs typeface="Arial" panose="020B0604020202020204" pitchFamily="34" charset="0"/>
              </a:endParaRPr>
            </a:p>
          </p:txBody>
        </p:sp>
        <p:pic>
          <p:nvPicPr>
            <p:cNvPr id="8" name="Picture 8" descr="Diagram&#10;&#10;Description automatically generated">
              <a:extLst>
                <a:ext uri="{FF2B5EF4-FFF2-40B4-BE49-F238E27FC236}">
                  <a16:creationId xmlns:a16="http://schemas.microsoft.com/office/drawing/2014/main" id="{A13290E0-7B49-C201-7046-CC2016D94BFC}"/>
                </a:ext>
              </a:extLst>
            </p:cNvPr>
            <p:cNvPicPr>
              <a:picLocks noChangeAspect="1"/>
            </p:cNvPicPr>
            <p:nvPr/>
          </p:nvPicPr>
          <p:blipFill>
            <a:blip r:embed="rId4"/>
            <a:stretch>
              <a:fillRect/>
            </a:stretch>
          </p:blipFill>
          <p:spPr>
            <a:xfrm>
              <a:off x="477084" y="4046374"/>
              <a:ext cx="2921000" cy="2921000"/>
            </a:xfrm>
            <a:prstGeom prst="rect">
              <a:avLst/>
            </a:prstGeom>
          </p:spPr>
        </p:pic>
      </p:grpSp>
      <p:pic>
        <p:nvPicPr>
          <p:cNvPr id="5" name="Picture 9" descr="Text&#10;&#10;Description automatically generated">
            <a:extLst>
              <a:ext uri="{FF2B5EF4-FFF2-40B4-BE49-F238E27FC236}">
                <a16:creationId xmlns:a16="http://schemas.microsoft.com/office/drawing/2014/main" id="{64AA703D-4DDF-A974-B474-BBD02A7F678B}"/>
              </a:ext>
            </a:extLst>
          </p:cNvPr>
          <p:cNvPicPr>
            <a:picLocks noChangeAspect="1"/>
          </p:cNvPicPr>
          <p:nvPr/>
        </p:nvPicPr>
        <p:blipFill>
          <a:blip r:embed="rId5"/>
          <a:stretch>
            <a:fillRect/>
          </a:stretch>
        </p:blipFill>
        <p:spPr>
          <a:xfrm>
            <a:off x="8358336" y="3309530"/>
            <a:ext cx="3047627" cy="3037981"/>
          </a:xfrm>
          <a:prstGeom prst="rect">
            <a:avLst/>
          </a:prstGeom>
        </p:spPr>
      </p:pic>
      <p:sp>
        <p:nvSpPr>
          <p:cNvPr id="10" name="TextBox 9">
            <a:extLst>
              <a:ext uri="{FF2B5EF4-FFF2-40B4-BE49-F238E27FC236}">
                <a16:creationId xmlns:a16="http://schemas.microsoft.com/office/drawing/2014/main" id="{76202263-E324-4F73-B4AD-7E52763BB61B}"/>
              </a:ext>
            </a:extLst>
          </p:cNvPr>
          <p:cNvSpPr txBox="1"/>
          <p:nvPr/>
        </p:nvSpPr>
        <p:spPr>
          <a:xfrm>
            <a:off x="8044602" y="1053171"/>
            <a:ext cx="3756273" cy="2108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panose="020B0604020202020204" pitchFamily="34" charset="0"/>
                <a:cs typeface="Arial" panose="020B0604020202020204" pitchFamily="34" charset="0"/>
              </a:rPr>
              <a:t>Homeowners have a median net worth of $255,000 while renters only have a net worth of $6,300. Here’s four more  reasons why purchasing a home is a smart financial decision:</a:t>
            </a:r>
          </a:p>
          <a:p>
            <a:r>
              <a:rPr lang="en-US" sz="1000" dirty="0">
                <a:solidFill>
                  <a:srgbClr val="323E48"/>
                </a:solidFill>
                <a:latin typeface="Arial" panose="020B0604020202020204" pitchFamily="34" charset="0"/>
                <a:cs typeface="Arial" panose="020B0604020202020204" pitchFamily="34" charset="0"/>
                <a:hlinkClick r:id="rId6"/>
              </a:rPr>
              <a:t>https://finlocker.com/financial-benefits-of-owning-your-home/</a:t>
            </a:r>
            <a:endParaRPr lang="en-US" sz="1000" dirty="0">
              <a:solidFill>
                <a:srgbClr val="323E48"/>
              </a:solidFill>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Download our free app to receive your net worth, and tools to build your credit, budget &amp; save to buy a home: </a:t>
            </a:r>
            <a:r>
              <a:rPr lang="en-US" sz="1100" dirty="0">
                <a:solidFill>
                  <a:srgbClr val="323E48"/>
                </a:solidFill>
                <a:latin typeface="Arial" panose="020B0604020202020204" pitchFamily="34" charset="0"/>
                <a:cs typeface="Arial" panose="020B0604020202020204" pitchFamily="34" charset="0"/>
              </a:rPr>
              <a:t>[invitation link and code]</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solidFill>
                  <a:srgbClr val="323E48"/>
                </a:solidFill>
                <a:latin typeface="Arial" panose="020B0604020202020204" pitchFamily="34" charset="0"/>
                <a:cs typeface="Arial" panose="020B0604020202020204" pitchFamily="34" charset="0"/>
              </a:rPr>
              <a:t>#NationalHomeownershipMonth #WellbeingWednesday #finance #homeownership #networth</a:t>
            </a:r>
          </a:p>
        </p:txBody>
      </p:sp>
      <p:sp>
        <p:nvSpPr>
          <p:cNvPr id="13" name="TextBox 12">
            <a:extLst>
              <a:ext uri="{FF2B5EF4-FFF2-40B4-BE49-F238E27FC236}">
                <a16:creationId xmlns:a16="http://schemas.microsoft.com/office/drawing/2014/main" id="{2ED8BB40-F3D2-4250-3093-6E26ADB41125}"/>
              </a:ext>
            </a:extLst>
          </p:cNvPr>
          <p:cNvSpPr txBox="1"/>
          <p:nvPr/>
        </p:nvSpPr>
        <p:spPr>
          <a:xfrm>
            <a:off x="3547393" y="1221328"/>
            <a:ext cx="4209326"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444444"/>
                </a:solidFill>
                <a:latin typeface="Arial"/>
                <a:cs typeface="Calibri"/>
              </a:rPr>
              <a:t>The best way to prepare for financial bumps in the road is with an emergency fund. This will provide a financial cushion to pay your regular expenses in case of job loss or illness. If you are the sole earner for your family or self-employed, you should aim to cover 6 - 9 months of expenses in your emergency fund. </a:t>
            </a:r>
            <a:endParaRPr lang="en-US" sz="1100" dirty="0">
              <a:solidFill>
                <a:srgbClr val="000000"/>
              </a:solidFill>
              <a:latin typeface="Arial"/>
              <a:cs typeface="Calibri"/>
            </a:endParaRPr>
          </a:p>
          <a:p>
            <a:r>
              <a:rPr lang="en-US" sz="1100" dirty="0">
                <a:solidFill>
                  <a:srgbClr val="444444"/>
                </a:solidFill>
                <a:latin typeface="Arial"/>
                <a:cs typeface="Calibri"/>
              </a:rPr>
              <a:t>Learn more about Building Your Emergency Fund: </a:t>
            </a:r>
            <a:r>
              <a:rPr lang="en-US" sz="1100" dirty="0">
                <a:solidFill>
                  <a:srgbClr val="444444"/>
                </a:solidFill>
                <a:latin typeface="Arial"/>
                <a:cs typeface="Calibri"/>
                <a:hlinkClick r:id="rId7"/>
              </a:rPr>
              <a:t>https://finlocker.com/how-to-start-build-emergency-fund-benefits-of-being-financially-prepared/</a:t>
            </a:r>
            <a:endParaRPr lang="en-US" sz="1100" dirty="0">
              <a:solidFill>
                <a:srgbClr val="000000"/>
              </a:solidFill>
              <a:latin typeface="Arial"/>
              <a:cs typeface="Calibri"/>
            </a:endParaRPr>
          </a:p>
          <a:p>
            <a:endParaRPr lang="en-US" sz="1100" dirty="0">
              <a:solidFill>
                <a:srgbClr val="444444"/>
              </a:solidFill>
              <a:latin typeface="Arial"/>
              <a:cs typeface="Calibri"/>
            </a:endParaRPr>
          </a:p>
          <a:p>
            <a:r>
              <a:rPr lang="en-US" sz="1100" dirty="0">
                <a:latin typeface="Arial"/>
                <a:cs typeface="Calibri"/>
              </a:rPr>
              <a:t>See how you can take control of your finances with our free [app] [invitation link and code]</a:t>
            </a:r>
            <a:endParaRPr lang="en-US" sz="1100" dirty="0">
              <a:latin typeface="Arial"/>
              <a:cs typeface="Arial"/>
            </a:endParaRPr>
          </a:p>
          <a:p>
            <a:endParaRPr lang="en-US" sz="1100" dirty="0">
              <a:solidFill>
                <a:srgbClr val="444444"/>
              </a:solidFill>
              <a:latin typeface="Arial"/>
              <a:cs typeface="Calibri"/>
            </a:endParaRPr>
          </a:p>
          <a:p>
            <a:r>
              <a:rPr lang="en-US" sz="1100" dirty="0">
                <a:solidFill>
                  <a:srgbClr val="444444"/>
                </a:solidFill>
                <a:latin typeface="Arial"/>
                <a:cs typeface="Calibri"/>
              </a:rPr>
              <a:t>#WellbeingWednesday #fund #finance #saving #money #buildequity #financialmanagement #financetips #savingtips #emergencyfund </a:t>
            </a:r>
            <a:endParaRPr lang="en-US" sz="1100" dirty="0">
              <a:latin typeface="Arial"/>
              <a:cs typeface="Calibri"/>
            </a:endParaRPr>
          </a:p>
        </p:txBody>
      </p:sp>
      <p:pic>
        <p:nvPicPr>
          <p:cNvPr id="14" name="Picture 14" descr="A picture containing text&#10;&#10;Description automatically generated">
            <a:extLst>
              <a:ext uri="{FF2B5EF4-FFF2-40B4-BE49-F238E27FC236}">
                <a16:creationId xmlns:a16="http://schemas.microsoft.com/office/drawing/2014/main" id="{7F4BD540-04C6-F0D2-2C67-651B3F3584C1}"/>
              </a:ext>
            </a:extLst>
          </p:cNvPr>
          <p:cNvPicPr>
            <a:picLocks noChangeAspect="1"/>
          </p:cNvPicPr>
          <p:nvPr/>
        </p:nvPicPr>
        <p:blipFill>
          <a:blip r:embed="rId8"/>
          <a:stretch>
            <a:fillRect/>
          </a:stretch>
        </p:blipFill>
        <p:spPr>
          <a:xfrm>
            <a:off x="3654855" y="3963267"/>
            <a:ext cx="3915136" cy="2609645"/>
          </a:xfrm>
          <a:prstGeom prst="rect">
            <a:avLst/>
          </a:prstGeom>
        </p:spPr>
      </p:pic>
      <p:sp>
        <p:nvSpPr>
          <p:cNvPr id="15" name="TextBox 14">
            <a:extLst>
              <a:ext uri="{FF2B5EF4-FFF2-40B4-BE49-F238E27FC236}">
                <a16:creationId xmlns:a16="http://schemas.microsoft.com/office/drawing/2014/main" id="{B4464958-9B53-A606-43B5-37D9C3BDC0FC}"/>
              </a:ext>
            </a:extLst>
          </p:cNvPr>
          <p:cNvSpPr txBox="1"/>
          <p:nvPr/>
        </p:nvSpPr>
        <p:spPr>
          <a:xfrm>
            <a:off x="6827135" y="651847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9"/>
              </a:rPr>
              <a:t>Image Link</a:t>
            </a:r>
            <a:endParaRPr lang="en-US" sz="1000">
              <a:cs typeface="Calibri"/>
            </a:endParaRPr>
          </a:p>
        </p:txBody>
      </p:sp>
    </p:spTree>
    <p:extLst>
      <p:ext uri="{BB962C8B-B14F-4D97-AF65-F5344CB8AC3E}">
        <p14:creationId xmlns:p14="http://schemas.microsoft.com/office/powerpoint/2010/main" val="21317686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FL 30">
      <a:dk1>
        <a:srgbClr val="000000"/>
      </a:dk1>
      <a:lt1>
        <a:srgbClr val="FFFFFF"/>
      </a:lt1>
      <a:dk2>
        <a:srgbClr val="193466"/>
      </a:dk2>
      <a:lt2>
        <a:srgbClr val="E7E6E6"/>
      </a:lt2>
      <a:accent1>
        <a:srgbClr val="204490"/>
      </a:accent1>
      <a:accent2>
        <a:srgbClr val="3073D3"/>
      </a:accent2>
      <a:accent3>
        <a:srgbClr val="2BB673"/>
      </a:accent3>
      <a:accent4>
        <a:srgbClr val="35E08E"/>
      </a:accent4>
      <a:accent5>
        <a:srgbClr val="B6F1FE"/>
      </a:accent5>
      <a:accent6>
        <a:srgbClr val="F0F4FE"/>
      </a:accent6>
      <a:hlink>
        <a:srgbClr val="B6F1F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f999a8-722e-4238-bca7-1dfab451f791" xsi:nil="true"/>
    <lcf76f155ced4ddcb4097134ff3c332f xmlns="8aa727d4-ea43-4de6-9469-1af1e3498e5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7E4C29D9B97E49988A1E141F55A511" ma:contentTypeVersion="13" ma:contentTypeDescription="Create a new document." ma:contentTypeScope="" ma:versionID="61d974f95bb9630940380b86e73e22a3">
  <xsd:schema xmlns:xsd="http://www.w3.org/2001/XMLSchema" xmlns:xs="http://www.w3.org/2001/XMLSchema" xmlns:p="http://schemas.microsoft.com/office/2006/metadata/properties" xmlns:ns2="8aa727d4-ea43-4de6-9469-1af1e3498e52" xmlns:ns3="6cf999a8-722e-4238-bca7-1dfab451f791" targetNamespace="http://schemas.microsoft.com/office/2006/metadata/properties" ma:root="true" ma:fieldsID="1916808191ccf2e444431106f10530cf" ns2:_="" ns3:_="">
    <xsd:import namespace="8aa727d4-ea43-4de6-9469-1af1e3498e52"/>
    <xsd:import namespace="6cf999a8-722e-4238-bca7-1dfab451f7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a727d4-ea43-4de6-9469-1af1e3498e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dd10bf5-3e0d-4e51-b78f-7325c49bec6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cf999a8-722e-4238-bca7-1dfab451f79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e9911ac-02dc-48a6-be86-6ab04590366f}" ma:internalName="TaxCatchAll" ma:showField="CatchAllData" ma:web="6cf999a8-722e-4238-bca7-1dfab451f7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31D88C-E0EB-4465-8FB7-0DBAB6BCB8C1}">
  <ds:schemaRefs>
    <ds:schemaRef ds:uri="http://schemas.microsoft.com/office/2006/metadata/properties"/>
    <ds:schemaRef ds:uri="http://schemas.microsoft.com/office/infopath/2007/PartnerControls"/>
    <ds:schemaRef ds:uri="6cf999a8-722e-4238-bca7-1dfab451f791"/>
    <ds:schemaRef ds:uri="8aa727d4-ea43-4de6-9469-1af1e3498e52"/>
  </ds:schemaRefs>
</ds:datastoreItem>
</file>

<file path=customXml/itemProps2.xml><?xml version="1.0" encoding="utf-8"?>
<ds:datastoreItem xmlns:ds="http://schemas.openxmlformats.org/officeDocument/2006/customXml" ds:itemID="{FB355413-ED31-4379-9B4F-7CF759DD6A45}">
  <ds:schemaRefs>
    <ds:schemaRef ds:uri="http://schemas.microsoft.com/sharepoint/v3/contenttype/forms"/>
  </ds:schemaRefs>
</ds:datastoreItem>
</file>

<file path=customXml/itemProps3.xml><?xml version="1.0" encoding="utf-8"?>
<ds:datastoreItem xmlns:ds="http://schemas.openxmlformats.org/officeDocument/2006/customXml" ds:itemID="{0E1ABDB5-2D9F-4D84-9701-54A8B4AADE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a727d4-ea43-4de6-9469-1af1e3498e52"/>
    <ds:schemaRef ds:uri="6cf999a8-722e-4238-bca7-1dfab451f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3785</Words>
  <Application>Microsoft Office PowerPoint</Application>
  <PresentationFormat>Widescreen</PresentationFormat>
  <Paragraphs>256</Paragraphs>
  <Slides>19</Slides>
  <Notes>7</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Office Theme</vt:lpstr>
      <vt:lpstr>PowerPoint Presentation</vt:lpstr>
      <vt:lpstr>Market Overview</vt:lpstr>
      <vt:lpstr>Market Overview</vt:lpstr>
      <vt:lpstr>Social Media Tactics</vt:lpstr>
      <vt:lpstr>TikTok</vt:lpstr>
      <vt:lpstr>Maintain Credit</vt:lpstr>
      <vt:lpstr>Maintain Credit</vt:lpstr>
      <vt:lpstr>Financial Literacy</vt:lpstr>
      <vt:lpstr>Investing in Your Future</vt:lpstr>
      <vt:lpstr>Saving for Retirement</vt:lpstr>
      <vt:lpstr>Budgeting</vt:lpstr>
      <vt:lpstr>Saving</vt:lpstr>
      <vt:lpstr>Saving for Children's Education</vt:lpstr>
      <vt:lpstr>Home Value and Equity</vt:lpstr>
      <vt:lpstr>Manage Debt</vt:lpstr>
      <vt:lpstr>Goal: Pay Down Debt / Reduce Debt to Income ratio</vt:lpstr>
      <vt:lpstr>Renovate home</vt:lpstr>
      <vt:lpstr>Renovate home</vt:lpstr>
      <vt:lpstr>Digital Preparedness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Mulhall</dc:creator>
  <cp:lastModifiedBy>Diana Mulhall</cp:lastModifiedBy>
  <cp:revision>7</cp:revision>
  <dcterms:created xsi:type="dcterms:W3CDTF">2021-03-08T23:06:57Z</dcterms:created>
  <dcterms:modified xsi:type="dcterms:W3CDTF">2022-11-18T22:00:05Z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0x0101003F7E4C29D9B97E49988A1E141F55A511</vt:lpwstr>
  </property>
</Properties>
</file>